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8" r:id="rId3"/>
    <p:sldId id="259" r:id="rId4"/>
    <p:sldId id="273" r:id="rId5"/>
    <p:sldId id="272" r:id="rId6"/>
    <p:sldId id="260" r:id="rId7"/>
    <p:sldId id="261" r:id="rId8"/>
    <p:sldId id="262" r:id="rId9"/>
    <p:sldId id="263" r:id="rId10"/>
    <p:sldId id="264" r:id="rId11"/>
    <p:sldId id="276" r:id="rId12"/>
    <p:sldId id="275" r:id="rId13"/>
    <p:sldId id="274" r:id="rId14"/>
    <p:sldId id="277" r:id="rId15"/>
    <p:sldId id="265" r:id="rId16"/>
    <p:sldId id="278" r:id="rId17"/>
    <p:sldId id="279" r:id="rId18"/>
    <p:sldId id="267" r:id="rId19"/>
    <p:sldId id="282" r:id="rId20"/>
    <p:sldId id="281" r:id="rId21"/>
    <p:sldId id="269"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9" d="100"/>
          <a:sy n="69" d="100"/>
        </p:scale>
        <p:origin x="57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10.png>
</file>

<file path=ppt/media/image11.png>
</file>

<file path=ppt/media/image12.png>
</file>

<file path=ppt/media/image2.png>
</file>

<file path=ppt/media/image3.jpeg>
</file>

<file path=ppt/media/image4.png>
</file>

<file path=ppt/media/image5.jpe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1_空白">
    <p:bg>
      <p:bgPr>
        <a:solidFill>
          <a:schemeClr val="accent6"/>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A576ECD-11C4-4E8B-B8BA-9843142BFB06}" type="datetimeFigureOut">
              <a:rPr lang="zh-CN" altLang="en-US" smtClean="0"/>
              <a:t>2018/7/7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D0D18DC-8F3A-476C-8E78-9C6592D9263D}" type="slidenum">
              <a:rPr lang="zh-CN" altLang="en-US" smtClean="0"/>
              <a:t>‹#›</a:t>
            </a:fld>
            <a:endParaRPr lang="zh-CN" altLang="en-US"/>
          </a:p>
        </p:txBody>
      </p:sp>
      <p:sp>
        <p:nvSpPr>
          <p:cNvPr id="6" name="对角圆角矩形 5"/>
          <p:cNvSpPr/>
          <p:nvPr/>
        </p:nvSpPr>
        <p:spPr>
          <a:xfrm flipH="1">
            <a:off x="260350" y="330200"/>
            <a:ext cx="11671300" cy="6197600"/>
          </a:xfrm>
          <a:prstGeom prst="round2DiagRect">
            <a:avLst>
              <a:gd name="adj1" fmla="val 4989"/>
              <a:gd name="adj2" fmla="val 0"/>
            </a:avLst>
          </a:prstGeom>
          <a:solidFill>
            <a:schemeClr val="bg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097581490"/>
      </p:ext>
    </p:extLst>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A576ECD-11C4-4E8B-B8BA-9843142BFB06}" type="datetimeFigureOut">
              <a:rPr lang="zh-CN" altLang="en-US" smtClean="0"/>
              <a:t>2018/7/7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0D18DC-8F3A-476C-8E78-9C6592D9263D}" type="slidenum">
              <a:rPr lang="zh-CN" altLang="en-US" smtClean="0"/>
              <a:t>‹#›</a:t>
            </a:fld>
            <a:endParaRPr lang="zh-CN" altLang="en-US"/>
          </a:p>
        </p:txBody>
      </p:sp>
    </p:spTree>
    <p:extLst>
      <p:ext uri="{BB962C8B-B14F-4D97-AF65-F5344CB8AC3E}">
        <p14:creationId xmlns:p14="http://schemas.microsoft.com/office/powerpoint/2010/main" val="61577861"/>
      </p:ext>
    </p:extLst>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11" name="圆角矩形 10"/>
          <p:cNvSpPr/>
          <p:nvPr/>
        </p:nvSpPr>
        <p:spPr>
          <a:xfrm>
            <a:off x="2717165" y="2603500"/>
            <a:ext cx="8483600" cy="1320800"/>
          </a:xfrm>
          <a:prstGeom prst="roundRect">
            <a:avLst>
              <a:gd name="adj" fmla="val 18269"/>
            </a:avLst>
          </a:prstGeom>
          <a:solidFill>
            <a:schemeClr val="bg1">
              <a:lumMod val="95000"/>
            </a:schemeClr>
          </a:solidFill>
          <a:ln>
            <a:solidFill>
              <a:schemeClr val="accent1"/>
            </a:solidFill>
          </a:ln>
          <a:effectLst/>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a:p>
        </p:txBody>
      </p:sp>
      <p:pic>
        <p:nvPicPr>
          <p:cNvPr id="6" name="图片 5" descr="A000220150319H47PPIC"/>
          <p:cNvPicPr>
            <a:picLocks noChangeAspect="1"/>
          </p:cNvPicPr>
          <p:nvPr/>
        </p:nvPicPr>
        <p:blipFill>
          <a:blip r:embed="rId2"/>
          <a:stretch>
            <a:fillRect/>
          </a:stretch>
        </p:blipFill>
        <p:spPr>
          <a:xfrm flipH="1">
            <a:off x="454660" y="3429000"/>
            <a:ext cx="2596515" cy="2995295"/>
          </a:xfrm>
          <a:prstGeom prst="rect">
            <a:avLst/>
          </a:prstGeom>
        </p:spPr>
      </p:pic>
      <p:cxnSp>
        <p:nvCxnSpPr>
          <p:cNvPr id="8" name="直接连接符 7"/>
          <p:cNvCxnSpPr>
            <a:cxnSpLocks/>
          </p:cNvCxnSpPr>
          <p:nvPr/>
        </p:nvCxnSpPr>
        <p:spPr>
          <a:xfrm>
            <a:off x="6668769" y="4163060"/>
            <a:ext cx="580390" cy="0"/>
          </a:xfrm>
          <a:prstGeom prst="line">
            <a:avLst/>
          </a:prstGeom>
          <a:ln>
            <a:solidFill>
              <a:schemeClr val="accent6"/>
            </a:solidFill>
          </a:ln>
        </p:spPr>
        <p:style>
          <a:lnRef idx="3">
            <a:schemeClr val="accent5"/>
          </a:lnRef>
          <a:fillRef idx="0">
            <a:schemeClr val="accent5"/>
          </a:fillRef>
          <a:effectRef idx="2">
            <a:schemeClr val="accent5"/>
          </a:effectRef>
          <a:fontRef idx="minor">
            <a:schemeClr val="tx1"/>
          </a:fontRef>
        </p:style>
      </p:cxnSp>
      <p:sp>
        <p:nvSpPr>
          <p:cNvPr id="7" name="文本框 6"/>
          <p:cNvSpPr txBox="1"/>
          <p:nvPr/>
        </p:nvSpPr>
        <p:spPr>
          <a:xfrm>
            <a:off x="2809875" y="2707005"/>
            <a:ext cx="8298815" cy="707886"/>
          </a:xfrm>
          <a:prstGeom prst="rect">
            <a:avLst/>
          </a:prstGeom>
          <a:noFill/>
        </p:spPr>
        <p:txBody>
          <a:bodyPr wrap="square" rtlCol="0">
            <a:spAutoFit/>
          </a:bodyPr>
          <a:lstStyle/>
          <a:p>
            <a:pPr algn="ctr"/>
            <a:r>
              <a:rPr lang="zh-CN" altLang="en-US" sz="4000" b="1" dirty="0">
                <a:solidFill>
                  <a:schemeClr val="accent6"/>
                </a:solidFill>
              </a:rPr>
              <a:t>矩阵</a:t>
            </a:r>
            <a:r>
              <a:rPr lang="zh-CN" altLang="en-US" sz="4000" b="1" dirty="0" smtClean="0">
                <a:solidFill>
                  <a:schemeClr val="accent6"/>
                </a:solidFill>
              </a:rPr>
              <a:t>键盘控制下的简易扫雷小游戏</a:t>
            </a:r>
            <a:endParaRPr lang="zh-CN" altLang="en-US" sz="4000" b="1" dirty="0">
              <a:solidFill>
                <a:schemeClr val="accent6"/>
              </a:solidFill>
            </a:endParaRPr>
          </a:p>
        </p:txBody>
      </p:sp>
      <p:sp>
        <p:nvSpPr>
          <p:cNvPr id="10" name="文本框 9"/>
          <p:cNvSpPr txBox="1"/>
          <p:nvPr/>
        </p:nvSpPr>
        <p:spPr>
          <a:xfrm>
            <a:off x="2809557" y="4201160"/>
            <a:ext cx="8298815" cy="830997"/>
          </a:xfrm>
          <a:prstGeom prst="rect">
            <a:avLst/>
          </a:prstGeom>
          <a:noFill/>
        </p:spPr>
        <p:txBody>
          <a:bodyPr wrap="square" rtlCol="0">
            <a:spAutoFit/>
          </a:bodyPr>
          <a:lstStyle/>
          <a:p>
            <a:pPr algn="ctr"/>
            <a:r>
              <a:rPr lang="en-US" altLang="zh-CN" sz="1600" dirty="0" smtClean="0">
                <a:solidFill>
                  <a:schemeClr val="accent6"/>
                </a:solidFill>
              </a:rPr>
              <a:t>                                        517202910012 </a:t>
            </a:r>
          </a:p>
          <a:p>
            <a:pPr algn="ctr"/>
            <a:r>
              <a:rPr lang="zh-CN" altLang="en-US" sz="1600" dirty="0" smtClean="0">
                <a:solidFill>
                  <a:schemeClr val="accent6"/>
                </a:solidFill>
              </a:rPr>
              <a:t>                                                                         雷</a:t>
            </a:r>
            <a:r>
              <a:rPr lang="zh-CN" altLang="en-US" sz="1600" dirty="0">
                <a:solidFill>
                  <a:schemeClr val="accent6"/>
                </a:solidFill>
              </a:rPr>
              <a:t>翔</a:t>
            </a:r>
            <a:endParaRPr lang="zh-CN" altLang="en-US" sz="1600" dirty="0">
              <a:solidFill>
                <a:schemeClr val="accent6"/>
              </a:solidFill>
            </a:endParaRPr>
          </a:p>
          <a:p>
            <a:pPr algn="ctr"/>
            <a:endParaRPr lang="zh-CN" altLang="en-US" sz="1600" dirty="0">
              <a:solidFill>
                <a:schemeClr val="accent6"/>
              </a:solidFill>
            </a:endParaRPr>
          </a:p>
        </p:txBody>
      </p:sp>
    </p:spTree>
    <p:extLst>
      <p:ext uri="{BB962C8B-B14F-4D97-AF65-F5344CB8AC3E}">
        <p14:creationId xmlns:p14="http://schemas.microsoft.com/office/powerpoint/2010/main" val="15212056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5" name="文本框 4"/>
          <p:cNvSpPr txBox="1"/>
          <p:nvPr/>
        </p:nvSpPr>
        <p:spPr>
          <a:xfrm>
            <a:off x="384175" y="470535"/>
            <a:ext cx="5175250" cy="460375"/>
          </a:xfrm>
          <a:prstGeom prst="rect">
            <a:avLst/>
          </a:prstGeom>
          <a:noFill/>
        </p:spPr>
        <p:txBody>
          <a:bodyPr wrap="square" rtlCol="0">
            <a:spAutoFit/>
          </a:bodyPr>
          <a:lstStyle/>
          <a:p>
            <a:pPr algn="l"/>
            <a:r>
              <a:rPr lang="zh-CN" altLang="en-US" sz="2400" b="1" dirty="0" smtClean="0">
                <a:solidFill>
                  <a:schemeClr val="accent6"/>
                </a:solidFill>
              </a:rPr>
              <a:t>制作过程难点</a:t>
            </a:r>
            <a:endParaRPr lang="zh-CN" altLang="en-US" sz="2400" b="1" dirty="0">
              <a:solidFill>
                <a:schemeClr val="accent6"/>
              </a:solidFill>
            </a:endParaRPr>
          </a:p>
        </p:txBody>
      </p:sp>
      <p:sp>
        <p:nvSpPr>
          <p:cNvPr id="30" name="椭圆 29">
            <a:extLst>
              <a:ext uri="{FF2B5EF4-FFF2-40B4-BE49-F238E27FC236}">
                <a16:creationId xmlns:a16="http://schemas.microsoft.com/office/drawing/2014/main" id="{CE8E02FA-14B4-42DF-A7E3-24682500C829}"/>
              </a:ext>
            </a:extLst>
          </p:cNvPr>
          <p:cNvSpPr/>
          <p:nvPr/>
        </p:nvSpPr>
        <p:spPr>
          <a:xfrm>
            <a:off x="6352918" y="3556188"/>
            <a:ext cx="858547" cy="858547"/>
          </a:xfrm>
          <a:prstGeom prst="ellipse">
            <a:avLst/>
          </a:prstGeom>
          <a:solidFill>
            <a:schemeClr val="accent6"/>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31" name="组合 30">
            <a:extLst>
              <a:ext uri="{FF2B5EF4-FFF2-40B4-BE49-F238E27FC236}">
                <a16:creationId xmlns:a16="http://schemas.microsoft.com/office/drawing/2014/main" id="{A8C407FC-A55B-422E-9D3A-499B48403306}"/>
              </a:ext>
            </a:extLst>
          </p:cNvPr>
          <p:cNvGrpSpPr/>
          <p:nvPr/>
        </p:nvGrpSpPr>
        <p:grpSpPr>
          <a:xfrm>
            <a:off x="7629844" y="2245736"/>
            <a:ext cx="3540918" cy="728262"/>
            <a:chOff x="5427447" y="2153465"/>
            <a:chExt cx="3771274" cy="775640"/>
          </a:xfrm>
        </p:grpSpPr>
        <p:sp>
          <p:nvSpPr>
            <p:cNvPr id="44" name="矩形: 圆角 43">
              <a:extLst>
                <a:ext uri="{FF2B5EF4-FFF2-40B4-BE49-F238E27FC236}">
                  <a16:creationId xmlns:a16="http://schemas.microsoft.com/office/drawing/2014/main" id="{E69C4EDC-C4BC-44FD-8193-12CE40006534}"/>
                </a:ext>
              </a:extLst>
            </p:cNvPr>
            <p:cNvSpPr/>
            <p:nvPr/>
          </p:nvSpPr>
          <p:spPr>
            <a:xfrm flipH="1">
              <a:off x="5519936" y="2153465"/>
              <a:ext cx="3678785" cy="775640"/>
            </a:xfrm>
            <a:prstGeom prst="roundRect">
              <a:avLst>
                <a:gd name="adj" fmla="val 50000"/>
              </a:avLst>
            </a:prstGeom>
            <a:solidFill>
              <a:schemeClr val="bg1"/>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zh-CN" altLang="en-US" sz="1600" kern="0" dirty="0" smtClean="0">
                  <a:solidFill>
                    <a:prstClr val="black"/>
                  </a:solidFill>
                  <a:cs typeface="Arial" pitchFamily="34" charset="0"/>
                  <a:sym typeface="+mn-lt"/>
                </a:rPr>
                <a:t>串口英文字符的接收与分辨</a:t>
              </a:r>
              <a:endParaRPr lang="en-US" altLang="zh-CN" sz="1600" kern="0" dirty="0">
                <a:solidFill>
                  <a:prstClr val="black"/>
                </a:solidFill>
                <a:cs typeface="Arial" pitchFamily="34" charset="0"/>
                <a:sym typeface="+mn-lt"/>
              </a:endParaRPr>
            </a:p>
          </p:txBody>
        </p:sp>
        <p:sp>
          <p:nvSpPr>
            <p:cNvPr id="45" name="椭圆 44">
              <a:extLst>
                <a:ext uri="{FF2B5EF4-FFF2-40B4-BE49-F238E27FC236}">
                  <a16:creationId xmlns:a16="http://schemas.microsoft.com/office/drawing/2014/main" id="{0B2F565D-51AC-47A9-91DD-F3D396A41906}"/>
                </a:ext>
              </a:extLst>
            </p:cNvPr>
            <p:cNvSpPr/>
            <p:nvPr/>
          </p:nvSpPr>
          <p:spPr>
            <a:xfrm>
              <a:off x="5427447" y="2405737"/>
              <a:ext cx="155194" cy="155194"/>
            </a:xfrm>
            <a:prstGeom prst="ellipse">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nvGrpSpPr>
          <p:cNvPr id="32" name="组合 31">
            <a:extLst>
              <a:ext uri="{FF2B5EF4-FFF2-40B4-BE49-F238E27FC236}">
                <a16:creationId xmlns:a16="http://schemas.microsoft.com/office/drawing/2014/main" id="{A2CF9EE3-A079-4C68-A904-EBBF744F2135}"/>
              </a:ext>
            </a:extLst>
          </p:cNvPr>
          <p:cNvGrpSpPr/>
          <p:nvPr/>
        </p:nvGrpSpPr>
        <p:grpSpPr>
          <a:xfrm>
            <a:off x="7629844" y="3675741"/>
            <a:ext cx="3540918" cy="728262"/>
            <a:chOff x="5427447" y="2153465"/>
            <a:chExt cx="3771274" cy="775640"/>
          </a:xfrm>
        </p:grpSpPr>
        <p:sp>
          <p:nvSpPr>
            <p:cNvPr id="41" name="矩形: 圆角 40">
              <a:extLst>
                <a:ext uri="{FF2B5EF4-FFF2-40B4-BE49-F238E27FC236}">
                  <a16:creationId xmlns:a16="http://schemas.microsoft.com/office/drawing/2014/main" id="{DC63567D-C9A5-40E0-B4D7-3230D57E584B}"/>
                </a:ext>
              </a:extLst>
            </p:cNvPr>
            <p:cNvSpPr/>
            <p:nvPr/>
          </p:nvSpPr>
          <p:spPr>
            <a:xfrm flipH="1">
              <a:off x="5519936" y="2153465"/>
              <a:ext cx="3678785" cy="775640"/>
            </a:xfrm>
            <a:prstGeom prst="roundRect">
              <a:avLst>
                <a:gd name="adj" fmla="val 50000"/>
              </a:avLst>
            </a:prstGeom>
            <a:solidFill>
              <a:schemeClr val="bg1"/>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zh-CN" altLang="en-US" sz="1600" kern="0" dirty="0" smtClean="0">
                  <a:solidFill>
                    <a:prstClr val="black"/>
                  </a:solidFill>
                  <a:cs typeface="Arial" pitchFamily="34" charset="0"/>
                  <a:sym typeface="+mn-lt"/>
                </a:rPr>
                <a:t>以三次按键确定一个动作</a:t>
              </a:r>
              <a:endParaRPr lang="en-US" altLang="zh-CN" sz="1600" kern="0" dirty="0">
                <a:solidFill>
                  <a:prstClr val="black"/>
                </a:solidFill>
                <a:cs typeface="Arial" pitchFamily="34" charset="0"/>
                <a:sym typeface="+mn-lt"/>
              </a:endParaRPr>
            </a:p>
          </p:txBody>
        </p:sp>
        <p:sp>
          <p:nvSpPr>
            <p:cNvPr id="42" name="椭圆 41">
              <a:extLst>
                <a:ext uri="{FF2B5EF4-FFF2-40B4-BE49-F238E27FC236}">
                  <a16:creationId xmlns:a16="http://schemas.microsoft.com/office/drawing/2014/main" id="{C1851B5C-2D62-4671-BF11-9865B3072B54}"/>
                </a:ext>
              </a:extLst>
            </p:cNvPr>
            <p:cNvSpPr/>
            <p:nvPr/>
          </p:nvSpPr>
          <p:spPr>
            <a:xfrm>
              <a:off x="5427447" y="2405737"/>
              <a:ext cx="155194" cy="155194"/>
            </a:xfrm>
            <a:prstGeom prst="ellipse">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nvGrpSpPr>
          <p:cNvPr id="33" name="组合 32">
            <a:extLst>
              <a:ext uri="{FF2B5EF4-FFF2-40B4-BE49-F238E27FC236}">
                <a16:creationId xmlns:a16="http://schemas.microsoft.com/office/drawing/2014/main" id="{BEE91E3B-6424-43A9-91DC-B832CEC6ADF8}"/>
              </a:ext>
            </a:extLst>
          </p:cNvPr>
          <p:cNvGrpSpPr/>
          <p:nvPr/>
        </p:nvGrpSpPr>
        <p:grpSpPr>
          <a:xfrm>
            <a:off x="7629844" y="5105745"/>
            <a:ext cx="3540918" cy="728262"/>
            <a:chOff x="5427447" y="2153465"/>
            <a:chExt cx="3771274" cy="775640"/>
          </a:xfrm>
        </p:grpSpPr>
        <p:sp>
          <p:nvSpPr>
            <p:cNvPr id="38" name="矩形: 圆角 37">
              <a:extLst>
                <a:ext uri="{FF2B5EF4-FFF2-40B4-BE49-F238E27FC236}">
                  <a16:creationId xmlns:a16="http://schemas.microsoft.com/office/drawing/2014/main" id="{6771A30F-593A-4E1C-8203-05E71C2792EA}"/>
                </a:ext>
              </a:extLst>
            </p:cNvPr>
            <p:cNvSpPr/>
            <p:nvPr/>
          </p:nvSpPr>
          <p:spPr>
            <a:xfrm flipH="1">
              <a:off x="5519936" y="2153465"/>
              <a:ext cx="3678785" cy="775640"/>
            </a:xfrm>
            <a:prstGeom prst="roundRect">
              <a:avLst>
                <a:gd name="adj" fmla="val 50000"/>
              </a:avLst>
            </a:prstGeom>
            <a:solidFill>
              <a:schemeClr val="bg1"/>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zh-CN" altLang="en-US" sz="1600" kern="0" dirty="0" smtClean="0">
                  <a:solidFill>
                    <a:prstClr val="black"/>
                  </a:solidFill>
                  <a:cs typeface="Arial" pitchFamily="34" charset="0"/>
                  <a:sym typeface="+mn-lt"/>
                </a:rPr>
                <a:t>提示数字的确定</a:t>
              </a:r>
              <a:endParaRPr lang="en-US" altLang="zh-CN" sz="1600" kern="0" dirty="0">
                <a:solidFill>
                  <a:prstClr val="black"/>
                </a:solidFill>
                <a:cs typeface="Arial" pitchFamily="34" charset="0"/>
                <a:sym typeface="+mn-lt"/>
              </a:endParaRPr>
            </a:p>
          </p:txBody>
        </p:sp>
        <p:sp>
          <p:nvSpPr>
            <p:cNvPr id="39" name="椭圆 38">
              <a:extLst>
                <a:ext uri="{FF2B5EF4-FFF2-40B4-BE49-F238E27FC236}">
                  <a16:creationId xmlns:a16="http://schemas.microsoft.com/office/drawing/2014/main" id="{F5ABEDFC-F52E-42CA-9FDA-34969E2F441F}"/>
                </a:ext>
              </a:extLst>
            </p:cNvPr>
            <p:cNvSpPr/>
            <p:nvPr/>
          </p:nvSpPr>
          <p:spPr>
            <a:xfrm>
              <a:off x="5427447" y="2405737"/>
              <a:ext cx="155194" cy="155194"/>
            </a:xfrm>
            <a:prstGeom prst="ellipse">
              <a:avLst/>
            </a:prstGeom>
            <a:solidFill>
              <a:schemeClr val="accent6"/>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cxnSp>
        <p:nvCxnSpPr>
          <p:cNvPr id="34" name="连接符: 肘形 33">
            <a:extLst>
              <a:ext uri="{FF2B5EF4-FFF2-40B4-BE49-F238E27FC236}">
                <a16:creationId xmlns:a16="http://schemas.microsoft.com/office/drawing/2014/main" id="{3454C121-AD99-441A-A38F-BD94EB509D04}"/>
              </a:ext>
            </a:extLst>
          </p:cNvPr>
          <p:cNvCxnSpPr>
            <a:stCxn id="45" idx="2"/>
            <a:endCxn id="30" idx="6"/>
          </p:cNvCxnSpPr>
          <p:nvPr/>
        </p:nvCxnSpPr>
        <p:spPr>
          <a:xfrm rot="10800000" flipV="1">
            <a:off x="7211466" y="2555457"/>
            <a:ext cx="418379" cy="1430004"/>
          </a:xfrm>
          <a:prstGeom prst="bentConnector3">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5" name="直接连接符 34">
            <a:extLst>
              <a:ext uri="{FF2B5EF4-FFF2-40B4-BE49-F238E27FC236}">
                <a16:creationId xmlns:a16="http://schemas.microsoft.com/office/drawing/2014/main" id="{0F99F80E-D615-4446-9F30-24ED27F11D58}"/>
              </a:ext>
            </a:extLst>
          </p:cNvPr>
          <p:cNvCxnSpPr>
            <a:stCxn id="30" idx="6"/>
            <a:endCxn id="42" idx="2"/>
          </p:cNvCxnSpPr>
          <p:nvPr/>
        </p:nvCxnSpPr>
        <p:spPr>
          <a:xfrm>
            <a:off x="7211465" y="3985461"/>
            <a:ext cx="418379"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36" name="连接符: 肘形 35">
            <a:extLst>
              <a:ext uri="{FF2B5EF4-FFF2-40B4-BE49-F238E27FC236}">
                <a16:creationId xmlns:a16="http://schemas.microsoft.com/office/drawing/2014/main" id="{7949E185-B0AB-4CDB-A74C-CBAF36A7A742}"/>
              </a:ext>
            </a:extLst>
          </p:cNvPr>
          <p:cNvCxnSpPr>
            <a:stCxn id="39" idx="2"/>
            <a:endCxn id="30" idx="6"/>
          </p:cNvCxnSpPr>
          <p:nvPr/>
        </p:nvCxnSpPr>
        <p:spPr>
          <a:xfrm rot="10800000">
            <a:off x="7211466" y="3985461"/>
            <a:ext cx="418379" cy="1430004"/>
          </a:xfrm>
          <a:prstGeom prst="bentConnector3">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7" name="任意多边形: 形状 36">
            <a:extLst>
              <a:ext uri="{FF2B5EF4-FFF2-40B4-BE49-F238E27FC236}">
                <a16:creationId xmlns:a16="http://schemas.microsoft.com/office/drawing/2014/main" id="{18132FAF-EE48-4E6E-951A-34C66C138B8C}"/>
              </a:ext>
            </a:extLst>
          </p:cNvPr>
          <p:cNvSpPr>
            <a:spLocks noEditPoints="1"/>
          </p:cNvSpPr>
          <p:nvPr/>
        </p:nvSpPr>
        <p:spPr bwMode="auto">
          <a:xfrm>
            <a:off x="6574556" y="3796222"/>
            <a:ext cx="415269" cy="378478"/>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1351" dirty="0">
              <a:solidFill>
                <a:schemeClr val="tx1">
                  <a:lumMod val="65000"/>
                  <a:lumOff val="35000"/>
                </a:schemeClr>
              </a:solidFill>
              <a:cs typeface="+mn-ea"/>
              <a:sym typeface="+mn-lt"/>
            </a:endParaRPr>
          </a:p>
        </p:txBody>
      </p:sp>
      <p:sp>
        <p:nvSpPr>
          <p:cNvPr id="11" name="椭圆 10">
            <a:extLst>
              <a:ext uri="{FF2B5EF4-FFF2-40B4-BE49-F238E27FC236}">
                <a16:creationId xmlns:a16="http://schemas.microsoft.com/office/drawing/2014/main" id="{89262D26-29C4-4F2B-A2A9-EF40F158B3AD}"/>
              </a:ext>
            </a:extLst>
          </p:cNvPr>
          <p:cNvSpPr/>
          <p:nvPr/>
        </p:nvSpPr>
        <p:spPr>
          <a:xfrm flipH="1">
            <a:off x="4980534" y="3556188"/>
            <a:ext cx="858547" cy="858547"/>
          </a:xfrm>
          <a:prstGeom prst="ellipse">
            <a:avLst/>
          </a:prstGeom>
          <a:solidFill>
            <a:schemeClr val="accent1"/>
          </a:solid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nvGrpSpPr>
          <p:cNvPr id="12" name="组合 11">
            <a:extLst>
              <a:ext uri="{FF2B5EF4-FFF2-40B4-BE49-F238E27FC236}">
                <a16:creationId xmlns:a16="http://schemas.microsoft.com/office/drawing/2014/main" id="{F5A839C5-C1B6-4BD3-99D8-D1544AD2681B}"/>
              </a:ext>
            </a:extLst>
          </p:cNvPr>
          <p:cNvGrpSpPr/>
          <p:nvPr/>
        </p:nvGrpSpPr>
        <p:grpSpPr>
          <a:xfrm flipH="1">
            <a:off x="1021237" y="2245736"/>
            <a:ext cx="3540918" cy="728262"/>
            <a:chOff x="5427447" y="2153465"/>
            <a:chExt cx="3771274" cy="775640"/>
          </a:xfrm>
        </p:grpSpPr>
        <p:sp>
          <p:nvSpPr>
            <p:cNvPr id="26" name="矩形: 圆角 25">
              <a:extLst>
                <a:ext uri="{FF2B5EF4-FFF2-40B4-BE49-F238E27FC236}">
                  <a16:creationId xmlns:a16="http://schemas.microsoft.com/office/drawing/2014/main" id="{488CDA19-D6E5-496F-A4A6-DF3B8D6085ED}"/>
                </a:ext>
              </a:extLst>
            </p:cNvPr>
            <p:cNvSpPr/>
            <p:nvPr/>
          </p:nvSpPr>
          <p:spPr>
            <a:xfrm flipH="1">
              <a:off x="5519936" y="2153465"/>
              <a:ext cx="3678785" cy="775640"/>
            </a:xfrm>
            <a:prstGeom prst="roundRect">
              <a:avLst>
                <a:gd name="adj" fmla="val 50000"/>
              </a:avLst>
            </a:prstGeom>
            <a:solidFill>
              <a:schemeClr val="bg1"/>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zh-CN" altLang="en-US" sz="1600" kern="0" dirty="0" smtClean="0">
                  <a:solidFill>
                    <a:prstClr val="black"/>
                  </a:solidFill>
                  <a:cs typeface="Arial" pitchFamily="34" charset="0"/>
                  <a:sym typeface="+mn-lt"/>
                </a:rPr>
                <a:t>流水灯的连接和程序构建</a:t>
              </a:r>
              <a:endParaRPr lang="en-US" altLang="zh-CN" sz="1600" kern="0" dirty="0">
                <a:solidFill>
                  <a:prstClr val="black"/>
                </a:solidFill>
                <a:cs typeface="Arial" pitchFamily="34" charset="0"/>
                <a:sym typeface="+mn-lt"/>
              </a:endParaRPr>
            </a:p>
          </p:txBody>
        </p:sp>
        <p:sp>
          <p:nvSpPr>
            <p:cNvPr id="27" name="椭圆 26">
              <a:extLst>
                <a:ext uri="{FF2B5EF4-FFF2-40B4-BE49-F238E27FC236}">
                  <a16:creationId xmlns:a16="http://schemas.microsoft.com/office/drawing/2014/main" id="{9356AF8F-0B0F-414D-91C3-C2EAF63A99F9}"/>
                </a:ext>
              </a:extLst>
            </p:cNvPr>
            <p:cNvSpPr/>
            <p:nvPr/>
          </p:nvSpPr>
          <p:spPr>
            <a:xfrm>
              <a:off x="5427447" y="2405737"/>
              <a:ext cx="155194" cy="155194"/>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nvGrpSpPr>
          <p:cNvPr id="13" name="组合 12">
            <a:extLst>
              <a:ext uri="{FF2B5EF4-FFF2-40B4-BE49-F238E27FC236}">
                <a16:creationId xmlns:a16="http://schemas.microsoft.com/office/drawing/2014/main" id="{9BCC8A58-21F7-4EE3-8258-A35AD238FB71}"/>
              </a:ext>
            </a:extLst>
          </p:cNvPr>
          <p:cNvGrpSpPr/>
          <p:nvPr/>
        </p:nvGrpSpPr>
        <p:grpSpPr>
          <a:xfrm flipH="1">
            <a:off x="1021237" y="3675741"/>
            <a:ext cx="3540918" cy="728262"/>
            <a:chOff x="5427447" y="2153465"/>
            <a:chExt cx="3771274" cy="775640"/>
          </a:xfrm>
        </p:grpSpPr>
        <p:sp>
          <p:nvSpPr>
            <p:cNvPr id="23" name="矩形: 圆角 22">
              <a:extLst>
                <a:ext uri="{FF2B5EF4-FFF2-40B4-BE49-F238E27FC236}">
                  <a16:creationId xmlns:a16="http://schemas.microsoft.com/office/drawing/2014/main" id="{CFCE7759-8B8C-42D0-8FC6-A8B157B71525}"/>
                </a:ext>
              </a:extLst>
            </p:cNvPr>
            <p:cNvSpPr/>
            <p:nvPr/>
          </p:nvSpPr>
          <p:spPr>
            <a:xfrm flipH="1">
              <a:off x="5519936" y="2153465"/>
              <a:ext cx="3678785" cy="775640"/>
            </a:xfrm>
            <a:prstGeom prst="roundRect">
              <a:avLst>
                <a:gd name="adj" fmla="val 50000"/>
              </a:avLst>
            </a:prstGeom>
            <a:solidFill>
              <a:schemeClr val="bg1"/>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zh-CN" altLang="en-US" sz="1600" kern="0" dirty="0" smtClean="0">
                  <a:solidFill>
                    <a:prstClr val="black"/>
                  </a:solidFill>
                  <a:cs typeface="Arial" pitchFamily="34" charset="0"/>
                  <a:sym typeface="+mn-lt"/>
                </a:rPr>
                <a:t>时间及弹力小球的显示</a:t>
              </a:r>
              <a:endParaRPr lang="en-US" altLang="zh-CN" sz="1600" kern="0" dirty="0">
                <a:solidFill>
                  <a:prstClr val="black"/>
                </a:solidFill>
                <a:cs typeface="Arial" pitchFamily="34" charset="0"/>
                <a:sym typeface="+mn-lt"/>
              </a:endParaRPr>
            </a:p>
          </p:txBody>
        </p:sp>
        <p:sp>
          <p:nvSpPr>
            <p:cNvPr id="24" name="椭圆 23">
              <a:extLst>
                <a:ext uri="{FF2B5EF4-FFF2-40B4-BE49-F238E27FC236}">
                  <a16:creationId xmlns:a16="http://schemas.microsoft.com/office/drawing/2014/main" id="{43EB79E7-AAA8-4EC8-BAF5-C764DB3769ED}"/>
                </a:ext>
              </a:extLst>
            </p:cNvPr>
            <p:cNvSpPr/>
            <p:nvPr/>
          </p:nvSpPr>
          <p:spPr>
            <a:xfrm>
              <a:off x="5427447" y="2405737"/>
              <a:ext cx="155194" cy="155194"/>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grpSp>
        <p:nvGrpSpPr>
          <p:cNvPr id="14" name="组合 13">
            <a:extLst>
              <a:ext uri="{FF2B5EF4-FFF2-40B4-BE49-F238E27FC236}">
                <a16:creationId xmlns:a16="http://schemas.microsoft.com/office/drawing/2014/main" id="{8A4EB65D-7C82-4818-A9D7-98B7AE1085FE}"/>
              </a:ext>
            </a:extLst>
          </p:cNvPr>
          <p:cNvGrpSpPr/>
          <p:nvPr/>
        </p:nvGrpSpPr>
        <p:grpSpPr>
          <a:xfrm flipH="1">
            <a:off x="1021237" y="5105745"/>
            <a:ext cx="3540918" cy="728262"/>
            <a:chOff x="5427447" y="2153465"/>
            <a:chExt cx="3771274" cy="775640"/>
          </a:xfrm>
        </p:grpSpPr>
        <p:sp>
          <p:nvSpPr>
            <p:cNvPr id="20" name="矩形: 圆角 19">
              <a:extLst>
                <a:ext uri="{FF2B5EF4-FFF2-40B4-BE49-F238E27FC236}">
                  <a16:creationId xmlns:a16="http://schemas.microsoft.com/office/drawing/2014/main" id="{F2C80FFC-9A96-46B5-B2BE-40DBFFA3E9F8}"/>
                </a:ext>
              </a:extLst>
            </p:cNvPr>
            <p:cNvSpPr/>
            <p:nvPr/>
          </p:nvSpPr>
          <p:spPr>
            <a:xfrm flipH="1">
              <a:off x="5519936" y="2153465"/>
              <a:ext cx="3678785" cy="775640"/>
            </a:xfrm>
            <a:prstGeom prst="roundRect">
              <a:avLst>
                <a:gd name="adj" fmla="val 50000"/>
              </a:avLst>
            </a:prstGeom>
            <a:solidFill>
              <a:schemeClr val="bg1"/>
            </a:solidFill>
            <a:ln w="2857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indent="-225425" algn="ctr" fontAlgn="base">
                <a:spcBef>
                  <a:spcPct val="0"/>
                </a:spcBef>
                <a:spcAft>
                  <a:spcPct val="0"/>
                </a:spcAft>
              </a:pPr>
              <a:r>
                <a:rPr lang="zh-CN" altLang="en-US" sz="1600" kern="0" dirty="0" smtClean="0">
                  <a:solidFill>
                    <a:prstClr val="black"/>
                  </a:solidFill>
                  <a:cs typeface="Arial" pitchFamily="34" charset="0"/>
                  <a:sym typeface="+mn-lt"/>
                </a:rPr>
                <a:t>网格及坐标字符的错位问题</a:t>
              </a:r>
              <a:endParaRPr lang="en-US" altLang="zh-CN" sz="1600" kern="0" dirty="0">
                <a:solidFill>
                  <a:prstClr val="black"/>
                </a:solidFill>
                <a:cs typeface="Arial" pitchFamily="34" charset="0"/>
                <a:sym typeface="+mn-lt"/>
              </a:endParaRPr>
            </a:p>
          </p:txBody>
        </p:sp>
        <p:sp>
          <p:nvSpPr>
            <p:cNvPr id="21" name="椭圆 20">
              <a:extLst>
                <a:ext uri="{FF2B5EF4-FFF2-40B4-BE49-F238E27FC236}">
                  <a16:creationId xmlns:a16="http://schemas.microsoft.com/office/drawing/2014/main" id="{DC1D57E2-FB2D-49CC-BBF5-5D64EC166105}"/>
                </a:ext>
              </a:extLst>
            </p:cNvPr>
            <p:cNvSpPr/>
            <p:nvPr/>
          </p:nvSpPr>
          <p:spPr>
            <a:xfrm>
              <a:off x="5427447" y="2405737"/>
              <a:ext cx="155194" cy="155194"/>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cs typeface="+mn-ea"/>
                <a:sym typeface="+mn-lt"/>
              </a:endParaRPr>
            </a:p>
          </p:txBody>
        </p:sp>
      </p:grpSp>
      <p:cxnSp>
        <p:nvCxnSpPr>
          <p:cNvPr id="15" name="连接符: 肘形 14">
            <a:extLst>
              <a:ext uri="{FF2B5EF4-FFF2-40B4-BE49-F238E27FC236}">
                <a16:creationId xmlns:a16="http://schemas.microsoft.com/office/drawing/2014/main" id="{B7F8D775-CDAB-4052-B96E-1D4F71DABF50}"/>
              </a:ext>
            </a:extLst>
          </p:cNvPr>
          <p:cNvCxnSpPr>
            <a:stCxn id="27" idx="2"/>
            <a:endCxn id="11" idx="6"/>
          </p:cNvCxnSpPr>
          <p:nvPr/>
        </p:nvCxnSpPr>
        <p:spPr>
          <a:xfrm rot="10800000" flipH="1" flipV="1">
            <a:off x="4562154" y="2555457"/>
            <a:ext cx="418379" cy="1430004"/>
          </a:xfrm>
          <a:prstGeom prst="bentConnector3">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1360EE06-3CA7-42CA-88D6-9899D6202CA8}"/>
              </a:ext>
            </a:extLst>
          </p:cNvPr>
          <p:cNvCxnSpPr>
            <a:stCxn id="11" idx="6"/>
            <a:endCxn id="24" idx="2"/>
          </p:cNvCxnSpPr>
          <p:nvPr/>
        </p:nvCxnSpPr>
        <p:spPr>
          <a:xfrm flipH="1">
            <a:off x="4562155" y="3985461"/>
            <a:ext cx="418379"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7" name="连接符: 肘形 16">
            <a:extLst>
              <a:ext uri="{FF2B5EF4-FFF2-40B4-BE49-F238E27FC236}">
                <a16:creationId xmlns:a16="http://schemas.microsoft.com/office/drawing/2014/main" id="{DE76CB4E-0C57-47DA-ACE1-523488FEC25C}"/>
              </a:ext>
            </a:extLst>
          </p:cNvPr>
          <p:cNvCxnSpPr>
            <a:stCxn id="21" idx="2"/>
            <a:endCxn id="11" idx="6"/>
          </p:cNvCxnSpPr>
          <p:nvPr/>
        </p:nvCxnSpPr>
        <p:spPr>
          <a:xfrm rot="10800000" flipH="1">
            <a:off x="4562154" y="3985461"/>
            <a:ext cx="418379" cy="1430004"/>
          </a:xfrm>
          <a:prstGeom prst="bentConnector3">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任意多边形: 形状 18">
            <a:extLst>
              <a:ext uri="{FF2B5EF4-FFF2-40B4-BE49-F238E27FC236}">
                <a16:creationId xmlns:a16="http://schemas.microsoft.com/office/drawing/2014/main" id="{EBAF9F88-CF58-42D2-8B58-D2B1A134319E}"/>
              </a:ext>
            </a:extLst>
          </p:cNvPr>
          <p:cNvSpPr>
            <a:spLocks noEditPoints="1"/>
          </p:cNvSpPr>
          <p:nvPr/>
        </p:nvSpPr>
        <p:spPr bwMode="auto">
          <a:xfrm flipH="1">
            <a:off x="5202173" y="3796222"/>
            <a:ext cx="415269" cy="378478"/>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endParaRPr lang="en-US" sz="1351" dirty="0">
              <a:solidFill>
                <a:schemeClr val="tx1">
                  <a:lumMod val="65000"/>
                  <a:lumOff val="35000"/>
                </a:schemeClr>
              </a:solidFill>
              <a:cs typeface="+mn-ea"/>
              <a:sym typeface="+mn-lt"/>
            </a:endParaRPr>
          </a:p>
        </p:txBody>
      </p:sp>
      <p:sp>
        <p:nvSpPr>
          <p:cNvPr id="2" name="文本框 1"/>
          <p:cNvSpPr txBox="1"/>
          <p:nvPr/>
        </p:nvSpPr>
        <p:spPr>
          <a:xfrm>
            <a:off x="6425092" y="3313740"/>
            <a:ext cx="615553" cy="2169686"/>
          </a:xfrm>
          <a:prstGeom prst="rect">
            <a:avLst/>
          </a:prstGeom>
          <a:noFill/>
        </p:spPr>
        <p:txBody>
          <a:bodyPr vert="eaVert" wrap="square" rtlCol="0">
            <a:spAutoFit/>
          </a:bodyPr>
          <a:lstStyle/>
          <a:p>
            <a:r>
              <a:rPr lang="zh-CN" altLang="en-US" sz="2800" dirty="0" smtClean="0">
                <a:solidFill>
                  <a:srgbClr val="002060"/>
                </a:solidFill>
              </a:rPr>
              <a:t>主程序</a:t>
            </a:r>
            <a:endParaRPr lang="zh-CN" altLang="en-US" sz="2800" dirty="0">
              <a:solidFill>
                <a:srgbClr val="002060"/>
              </a:solidFill>
            </a:endParaRPr>
          </a:p>
        </p:txBody>
      </p:sp>
      <p:sp>
        <p:nvSpPr>
          <p:cNvPr id="3" name="文本框 2"/>
          <p:cNvSpPr txBox="1"/>
          <p:nvPr/>
        </p:nvSpPr>
        <p:spPr>
          <a:xfrm>
            <a:off x="4915752" y="3276349"/>
            <a:ext cx="615553" cy="2244468"/>
          </a:xfrm>
          <a:prstGeom prst="rect">
            <a:avLst/>
          </a:prstGeom>
          <a:noFill/>
        </p:spPr>
        <p:txBody>
          <a:bodyPr vert="eaVert" wrap="square" rtlCol="0">
            <a:spAutoFit/>
          </a:bodyPr>
          <a:lstStyle/>
          <a:p>
            <a:r>
              <a:rPr lang="zh-CN" altLang="en-US" sz="2800" dirty="0" smtClean="0">
                <a:solidFill>
                  <a:srgbClr val="002060"/>
                </a:solidFill>
              </a:rPr>
              <a:t>附加成分</a:t>
            </a:r>
            <a:endParaRPr lang="zh-CN" altLang="en-US" sz="2800" dirty="0">
              <a:solidFill>
                <a:srgbClr val="002060"/>
              </a:solidFill>
            </a:endParaRPr>
          </a:p>
        </p:txBody>
      </p:sp>
    </p:spTree>
    <p:extLst>
      <p:ext uri="{BB962C8B-B14F-4D97-AF65-F5344CB8AC3E}">
        <p14:creationId xmlns:p14="http://schemas.microsoft.com/office/powerpoint/2010/main" val="34371715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4175" y="470535"/>
            <a:ext cx="5175250" cy="460375"/>
          </a:xfrm>
          <a:prstGeom prst="rect">
            <a:avLst/>
          </a:prstGeom>
          <a:noFill/>
        </p:spPr>
        <p:txBody>
          <a:bodyPr wrap="square" rtlCol="0">
            <a:spAutoFit/>
          </a:bodyPr>
          <a:lstStyle/>
          <a:p>
            <a:pPr algn="l"/>
            <a:r>
              <a:rPr lang="zh-CN" altLang="en-US" sz="2400" b="1" dirty="0" smtClean="0">
                <a:solidFill>
                  <a:schemeClr val="accent6"/>
                </a:solidFill>
              </a:rPr>
              <a:t>制作过程</a:t>
            </a:r>
            <a:endParaRPr lang="zh-CN" altLang="en-US" sz="2400" b="1" dirty="0">
              <a:solidFill>
                <a:schemeClr val="accent6"/>
              </a:solidFill>
            </a:endParaRPr>
          </a:p>
        </p:txBody>
      </p:sp>
      <p:sp>
        <p:nvSpPr>
          <p:cNvPr id="3" name="文本框 2"/>
          <p:cNvSpPr txBox="1"/>
          <p:nvPr/>
        </p:nvSpPr>
        <p:spPr>
          <a:xfrm>
            <a:off x="384175" y="1385455"/>
            <a:ext cx="2715491" cy="461665"/>
          </a:xfrm>
          <a:prstGeom prst="rect">
            <a:avLst/>
          </a:prstGeom>
          <a:noFill/>
        </p:spPr>
        <p:txBody>
          <a:bodyPr wrap="square" rtlCol="0">
            <a:spAutoFit/>
          </a:bodyPr>
          <a:lstStyle/>
          <a:p>
            <a:r>
              <a:rPr lang="zh-CN" altLang="en-US" sz="2400" dirty="0" smtClean="0">
                <a:solidFill>
                  <a:srgbClr val="0070C0"/>
                </a:solidFill>
              </a:rPr>
              <a:t>流水灯的搭建</a:t>
            </a:r>
            <a:endParaRPr lang="zh-CN" altLang="en-US" sz="2400" dirty="0">
              <a:solidFill>
                <a:srgbClr val="0070C0"/>
              </a:solidFill>
            </a:endParaRPr>
          </a:p>
        </p:txBody>
      </p:sp>
      <p:sp>
        <p:nvSpPr>
          <p:cNvPr id="4" name="文本框 3"/>
          <p:cNvSpPr txBox="1"/>
          <p:nvPr/>
        </p:nvSpPr>
        <p:spPr>
          <a:xfrm>
            <a:off x="623455" y="2299855"/>
            <a:ext cx="4516581" cy="2246769"/>
          </a:xfrm>
          <a:prstGeom prst="rect">
            <a:avLst/>
          </a:prstGeom>
          <a:noFill/>
        </p:spPr>
        <p:txBody>
          <a:bodyPr wrap="square" rtlCol="0">
            <a:spAutoFit/>
          </a:bodyPr>
          <a:lstStyle/>
          <a:p>
            <a:r>
              <a:rPr lang="zh-CN" altLang="en-US" sz="2000" dirty="0" smtClean="0">
                <a:solidFill>
                  <a:srgbClr val="00B0F0"/>
                </a:solidFill>
              </a:rPr>
              <a:t>主板接口不足，需要用到</a:t>
            </a:r>
            <a:r>
              <a:rPr lang="en-US" altLang="zh-CN" sz="2000" dirty="0" smtClean="0">
                <a:solidFill>
                  <a:srgbClr val="00B0F0"/>
                </a:solidFill>
              </a:rPr>
              <a:t>74hc595</a:t>
            </a:r>
            <a:r>
              <a:rPr lang="zh-CN" altLang="en-US" sz="2000" dirty="0" smtClean="0">
                <a:solidFill>
                  <a:srgbClr val="00B0F0"/>
                </a:solidFill>
              </a:rPr>
              <a:t>芯片。</a:t>
            </a:r>
            <a:endParaRPr lang="en-US" altLang="zh-CN" sz="2000" dirty="0" smtClean="0">
              <a:solidFill>
                <a:srgbClr val="00B0F0"/>
              </a:solidFill>
            </a:endParaRPr>
          </a:p>
          <a:p>
            <a:endParaRPr lang="en-US" altLang="zh-CN" sz="2000" dirty="0">
              <a:solidFill>
                <a:srgbClr val="00B0F0"/>
              </a:solidFill>
            </a:endParaRPr>
          </a:p>
          <a:p>
            <a:endParaRPr lang="en-US" altLang="zh-CN" sz="2000" dirty="0" smtClean="0">
              <a:solidFill>
                <a:srgbClr val="00B0F0"/>
              </a:solidFill>
            </a:endParaRPr>
          </a:p>
          <a:p>
            <a:r>
              <a:rPr lang="zh-CN" altLang="en-US" sz="2000" dirty="0" smtClean="0">
                <a:solidFill>
                  <a:srgbClr val="00B0F0"/>
                </a:solidFill>
              </a:rPr>
              <a:t>程序写成后，发现第八个小灯泡常亮。</a:t>
            </a:r>
            <a:endParaRPr lang="en-US" altLang="zh-CN" sz="2000" dirty="0" smtClean="0">
              <a:solidFill>
                <a:srgbClr val="00B0F0"/>
              </a:solidFill>
            </a:endParaRPr>
          </a:p>
          <a:p>
            <a:r>
              <a:rPr lang="zh-CN" altLang="en-US" sz="2000" dirty="0" smtClean="0">
                <a:solidFill>
                  <a:srgbClr val="00B0F0"/>
                </a:solidFill>
              </a:rPr>
              <a:t>所以，撤去第八个小灯泡，换做独立的</a:t>
            </a:r>
            <a:r>
              <a:rPr lang="en-US" altLang="zh-CN" sz="2000" dirty="0" err="1" smtClean="0">
                <a:solidFill>
                  <a:srgbClr val="00B0F0"/>
                </a:solidFill>
              </a:rPr>
              <a:t>rgb</a:t>
            </a:r>
            <a:r>
              <a:rPr lang="zh-CN" altLang="en-US" sz="2000" dirty="0" smtClean="0">
                <a:solidFill>
                  <a:srgbClr val="00B0F0"/>
                </a:solidFill>
              </a:rPr>
              <a:t>灯，并让其随流水灯变化。</a:t>
            </a:r>
            <a:endParaRPr lang="zh-CN" altLang="en-US" sz="2000" dirty="0">
              <a:solidFill>
                <a:srgbClr val="00B0F0"/>
              </a:solidFill>
            </a:endParaRPr>
          </a:p>
        </p:txBody>
      </p:sp>
      <p:pic>
        <p:nvPicPr>
          <p:cNvPr id="5" name="图片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26728" y="1903262"/>
            <a:ext cx="5735782" cy="4301837"/>
          </a:xfrm>
          <a:prstGeom prst="rect">
            <a:avLst/>
          </a:prstGeom>
        </p:spPr>
      </p:pic>
    </p:spTree>
    <p:extLst>
      <p:ext uri="{BB962C8B-B14F-4D97-AF65-F5344CB8AC3E}">
        <p14:creationId xmlns:p14="http://schemas.microsoft.com/office/powerpoint/2010/main" val="28077931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4175" y="470535"/>
            <a:ext cx="5175250" cy="460375"/>
          </a:xfrm>
          <a:prstGeom prst="rect">
            <a:avLst/>
          </a:prstGeom>
          <a:noFill/>
        </p:spPr>
        <p:txBody>
          <a:bodyPr wrap="square" rtlCol="0">
            <a:spAutoFit/>
          </a:bodyPr>
          <a:lstStyle/>
          <a:p>
            <a:pPr algn="l"/>
            <a:r>
              <a:rPr lang="zh-CN" altLang="en-US" sz="2400" b="1" dirty="0" smtClean="0">
                <a:solidFill>
                  <a:schemeClr val="accent6"/>
                </a:solidFill>
              </a:rPr>
              <a:t>制作过程</a:t>
            </a:r>
            <a:endParaRPr lang="zh-CN" altLang="en-US" sz="2400" b="1" dirty="0">
              <a:solidFill>
                <a:schemeClr val="accent6"/>
              </a:solidFill>
            </a:endParaRPr>
          </a:p>
        </p:txBody>
      </p:sp>
      <p:sp>
        <p:nvSpPr>
          <p:cNvPr id="3" name="文本框 2"/>
          <p:cNvSpPr txBox="1"/>
          <p:nvPr/>
        </p:nvSpPr>
        <p:spPr>
          <a:xfrm>
            <a:off x="692727" y="1607127"/>
            <a:ext cx="4866698" cy="3785652"/>
          </a:xfrm>
          <a:prstGeom prst="rect">
            <a:avLst/>
          </a:prstGeom>
          <a:noFill/>
        </p:spPr>
        <p:txBody>
          <a:bodyPr wrap="square" rtlCol="0">
            <a:spAutoFit/>
          </a:bodyPr>
          <a:lstStyle/>
          <a:p>
            <a:r>
              <a:rPr lang="en-US" altLang="zh-CN" sz="2000" dirty="0" smtClean="0">
                <a:solidFill>
                  <a:srgbClr val="00B0F0"/>
                </a:solidFill>
              </a:rPr>
              <a:t>Arduino</a:t>
            </a:r>
            <a:r>
              <a:rPr lang="zh-CN" altLang="en-US" sz="2000" dirty="0" smtClean="0">
                <a:solidFill>
                  <a:srgbClr val="00B0F0"/>
                </a:solidFill>
              </a:rPr>
              <a:t>中调用</a:t>
            </a:r>
            <a:r>
              <a:rPr lang="en-US" altLang="zh-CN" sz="2000" dirty="0" smtClean="0">
                <a:solidFill>
                  <a:srgbClr val="00B0F0"/>
                </a:solidFill>
              </a:rPr>
              <a:t>keypad</a:t>
            </a:r>
            <a:r>
              <a:rPr lang="zh-CN" altLang="en-US" sz="2000" dirty="0" smtClean="0">
                <a:solidFill>
                  <a:srgbClr val="00B0F0"/>
                </a:solidFill>
              </a:rPr>
              <a:t>库</a:t>
            </a:r>
            <a:endParaRPr lang="en-US" altLang="zh-CN" sz="2000" dirty="0" smtClean="0">
              <a:solidFill>
                <a:srgbClr val="00B0F0"/>
              </a:solidFill>
            </a:endParaRPr>
          </a:p>
          <a:p>
            <a:endParaRPr lang="en-US" altLang="zh-CN" sz="2000" dirty="0">
              <a:solidFill>
                <a:srgbClr val="00B0F0"/>
              </a:solidFill>
            </a:endParaRPr>
          </a:p>
          <a:p>
            <a:endParaRPr lang="en-US" altLang="zh-CN" sz="2000" dirty="0" smtClean="0">
              <a:solidFill>
                <a:srgbClr val="00B0F0"/>
              </a:solidFill>
            </a:endParaRPr>
          </a:p>
          <a:p>
            <a:endParaRPr lang="en-US" altLang="zh-CN" sz="2000" dirty="0" smtClean="0">
              <a:solidFill>
                <a:srgbClr val="00B0F0"/>
              </a:solidFill>
            </a:endParaRPr>
          </a:p>
          <a:p>
            <a:endParaRPr lang="en-US" altLang="zh-CN" sz="2000" dirty="0">
              <a:solidFill>
                <a:srgbClr val="00B0F0"/>
              </a:solidFill>
            </a:endParaRPr>
          </a:p>
          <a:p>
            <a:r>
              <a:rPr lang="en-US" altLang="zh-CN" sz="2000" dirty="0" smtClean="0">
                <a:solidFill>
                  <a:srgbClr val="00B0F0"/>
                </a:solidFill>
              </a:rPr>
              <a:t>Processing</a:t>
            </a:r>
            <a:r>
              <a:rPr lang="zh-CN" altLang="en-US" sz="2000" dirty="0" smtClean="0">
                <a:solidFill>
                  <a:srgbClr val="00B0F0"/>
                </a:solidFill>
              </a:rPr>
              <a:t>中构建基本网格和坐标</a:t>
            </a:r>
            <a:endParaRPr lang="en-US" altLang="zh-CN" sz="2000" dirty="0" smtClean="0">
              <a:solidFill>
                <a:srgbClr val="00B0F0"/>
              </a:solidFill>
            </a:endParaRPr>
          </a:p>
          <a:p>
            <a:endParaRPr lang="en-US" altLang="zh-CN" sz="2000" dirty="0">
              <a:solidFill>
                <a:srgbClr val="00B0F0"/>
              </a:solidFill>
            </a:endParaRPr>
          </a:p>
          <a:p>
            <a:endParaRPr lang="en-US" altLang="zh-CN" sz="2000" dirty="0" smtClean="0">
              <a:solidFill>
                <a:srgbClr val="00B0F0"/>
              </a:solidFill>
            </a:endParaRPr>
          </a:p>
          <a:p>
            <a:endParaRPr lang="en-US" altLang="zh-CN" sz="2000" dirty="0">
              <a:solidFill>
                <a:srgbClr val="00B0F0"/>
              </a:solidFill>
            </a:endParaRPr>
          </a:p>
          <a:p>
            <a:endParaRPr lang="en-US" altLang="zh-CN" sz="2000" dirty="0" smtClean="0">
              <a:solidFill>
                <a:srgbClr val="00B0F0"/>
              </a:solidFill>
            </a:endParaRPr>
          </a:p>
          <a:p>
            <a:r>
              <a:rPr lang="en-US" altLang="zh-CN" sz="2000" dirty="0" smtClean="0">
                <a:solidFill>
                  <a:srgbClr val="00B0F0"/>
                </a:solidFill>
              </a:rPr>
              <a:t>Processing</a:t>
            </a:r>
            <a:r>
              <a:rPr lang="zh-CN" altLang="en-US" sz="2000" dirty="0" smtClean="0">
                <a:solidFill>
                  <a:srgbClr val="00B0F0"/>
                </a:solidFill>
              </a:rPr>
              <a:t>接收</a:t>
            </a:r>
            <a:r>
              <a:rPr lang="zh-CN" altLang="en-US" sz="2000" dirty="0" smtClean="0">
                <a:solidFill>
                  <a:srgbClr val="00B0F0"/>
                </a:solidFill>
              </a:rPr>
              <a:t>并利用</a:t>
            </a:r>
            <a:r>
              <a:rPr lang="zh-CN" altLang="en-US" sz="2000" dirty="0" smtClean="0">
                <a:solidFill>
                  <a:srgbClr val="00B0F0"/>
                </a:solidFill>
              </a:rPr>
              <a:t>串口发送来的数据</a:t>
            </a:r>
            <a:endParaRPr lang="en-US" altLang="zh-CN" sz="2000" dirty="0">
              <a:solidFill>
                <a:srgbClr val="00B0F0"/>
              </a:solidFill>
            </a:endParaRPr>
          </a:p>
          <a:p>
            <a:endParaRPr lang="zh-CN" altLang="en-US" sz="2000" dirty="0">
              <a:solidFill>
                <a:srgbClr val="00B0F0"/>
              </a:solidFill>
            </a:endParaRPr>
          </a:p>
        </p:txBody>
      </p:sp>
      <p:sp>
        <p:nvSpPr>
          <p:cNvPr id="4" name="文本框 3"/>
          <p:cNvSpPr txBox="1"/>
          <p:nvPr/>
        </p:nvSpPr>
        <p:spPr>
          <a:xfrm>
            <a:off x="6414654" y="4738254"/>
            <a:ext cx="5777346" cy="369332"/>
          </a:xfrm>
          <a:prstGeom prst="rect">
            <a:avLst/>
          </a:prstGeom>
          <a:noFill/>
        </p:spPr>
        <p:txBody>
          <a:bodyPr wrap="square" rtlCol="0">
            <a:spAutoFit/>
          </a:bodyPr>
          <a:lstStyle/>
          <a:p>
            <a:r>
              <a:rPr lang="zh-CN" altLang="en-US" dirty="0" smtClean="0"/>
              <a:t>困难：无法转化接收到的英文字符</a:t>
            </a:r>
            <a:endParaRPr lang="zh-CN" alt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86562" y="470535"/>
            <a:ext cx="4105275" cy="3857625"/>
          </a:xfrm>
          <a:prstGeom prst="rect">
            <a:avLst/>
          </a:prstGeom>
        </p:spPr>
      </p:pic>
      <p:sp>
        <p:nvSpPr>
          <p:cNvPr id="6" name="文本框 5"/>
          <p:cNvSpPr txBox="1"/>
          <p:nvPr/>
        </p:nvSpPr>
        <p:spPr>
          <a:xfrm>
            <a:off x="692727" y="3958828"/>
            <a:ext cx="4354080" cy="369332"/>
          </a:xfrm>
          <a:prstGeom prst="rect">
            <a:avLst/>
          </a:prstGeom>
          <a:noFill/>
        </p:spPr>
        <p:txBody>
          <a:bodyPr wrap="square" rtlCol="0">
            <a:spAutoFit/>
          </a:bodyPr>
          <a:lstStyle/>
          <a:p>
            <a:r>
              <a:rPr lang="zh-CN" altLang="en-US" dirty="0" smtClean="0"/>
              <a:t>放在</a:t>
            </a:r>
            <a:r>
              <a:rPr lang="en-US" altLang="zh-CN" dirty="0" smtClean="0"/>
              <a:t>draw</a:t>
            </a:r>
            <a:r>
              <a:rPr lang="zh-CN" altLang="en-US" dirty="0" smtClean="0"/>
              <a:t>（）中会出现网格错位问题</a:t>
            </a:r>
            <a:endParaRPr lang="zh-CN" altLang="en-US" dirty="0"/>
          </a:p>
        </p:txBody>
      </p:sp>
    </p:spTree>
    <p:extLst>
      <p:ext uri="{BB962C8B-B14F-4D97-AF65-F5344CB8AC3E}">
        <p14:creationId xmlns:p14="http://schemas.microsoft.com/office/powerpoint/2010/main" val="24437450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4175" y="470535"/>
            <a:ext cx="5175250" cy="460375"/>
          </a:xfrm>
          <a:prstGeom prst="rect">
            <a:avLst/>
          </a:prstGeom>
          <a:noFill/>
        </p:spPr>
        <p:txBody>
          <a:bodyPr wrap="square" rtlCol="0">
            <a:spAutoFit/>
          </a:bodyPr>
          <a:lstStyle/>
          <a:p>
            <a:pPr algn="l"/>
            <a:r>
              <a:rPr lang="zh-CN" altLang="en-US" sz="2400" b="1" dirty="0" smtClean="0">
                <a:solidFill>
                  <a:schemeClr val="accent6"/>
                </a:solidFill>
              </a:rPr>
              <a:t>制作过程</a:t>
            </a:r>
            <a:endParaRPr lang="zh-CN" altLang="en-US" sz="2400" b="1" dirty="0">
              <a:solidFill>
                <a:schemeClr val="accent6"/>
              </a:solidFill>
            </a:endParaRPr>
          </a:p>
        </p:txBody>
      </p:sp>
      <p:sp>
        <p:nvSpPr>
          <p:cNvPr id="3" name="文本框 2"/>
          <p:cNvSpPr txBox="1"/>
          <p:nvPr/>
        </p:nvSpPr>
        <p:spPr>
          <a:xfrm>
            <a:off x="554182" y="1371600"/>
            <a:ext cx="5365461" cy="3170099"/>
          </a:xfrm>
          <a:prstGeom prst="rect">
            <a:avLst/>
          </a:prstGeom>
          <a:noFill/>
        </p:spPr>
        <p:txBody>
          <a:bodyPr wrap="square" rtlCol="0">
            <a:spAutoFit/>
          </a:bodyPr>
          <a:lstStyle/>
          <a:p>
            <a:r>
              <a:rPr lang="en-US" altLang="zh-CN" sz="2000" dirty="0" smtClean="0">
                <a:solidFill>
                  <a:srgbClr val="00B0F0"/>
                </a:solidFill>
              </a:rPr>
              <a:t>Processing</a:t>
            </a:r>
            <a:r>
              <a:rPr lang="zh-CN" altLang="en-US" sz="2000" dirty="0" smtClean="0">
                <a:solidFill>
                  <a:srgbClr val="00B0F0"/>
                </a:solidFill>
              </a:rPr>
              <a:t>利用串口数据确定坐标</a:t>
            </a:r>
            <a:endParaRPr lang="en-US" altLang="zh-CN" sz="2000" dirty="0" smtClean="0">
              <a:solidFill>
                <a:srgbClr val="00B0F0"/>
              </a:solidFill>
            </a:endParaRPr>
          </a:p>
          <a:p>
            <a:endParaRPr lang="en-US" altLang="zh-CN" sz="2000" dirty="0">
              <a:solidFill>
                <a:srgbClr val="00B0F0"/>
              </a:solidFill>
            </a:endParaRPr>
          </a:p>
          <a:p>
            <a:endParaRPr lang="en-US" altLang="zh-CN" sz="2000" dirty="0" smtClean="0">
              <a:solidFill>
                <a:srgbClr val="00B0F0"/>
              </a:solidFill>
            </a:endParaRPr>
          </a:p>
          <a:p>
            <a:endParaRPr lang="en-US" altLang="zh-CN" sz="2000" dirty="0">
              <a:solidFill>
                <a:srgbClr val="00B0F0"/>
              </a:solidFill>
            </a:endParaRPr>
          </a:p>
          <a:p>
            <a:r>
              <a:rPr lang="zh-CN" altLang="en-US" sz="2000" dirty="0" smtClean="0">
                <a:solidFill>
                  <a:srgbClr val="00B0F0"/>
                </a:solidFill>
              </a:rPr>
              <a:t>随机埋入</a:t>
            </a:r>
            <a:r>
              <a:rPr lang="en-US" altLang="zh-CN" sz="2000" dirty="0" smtClean="0">
                <a:solidFill>
                  <a:srgbClr val="00B0F0"/>
                </a:solidFill>
              </a:rPr>
              <a:t>50</a:t>
            </a:r>
            <a:r>
              <a:rPr lang="zh-CN" altLang="en-US" sz="2000" dirty="0" smtClean="0">
                <a:solidFill>
                  <a:srgbClr val="00B0F0"/>
                </a:solidFill>
              </a:rPr>
              <a:t>个“雷”</a:t>
            </a:r>
            <a:endParaRPr lang="en-US" altLang="zh-CN" sz="2000" dirty="0" smtClean="0">
              <a:solidFill>
                <a:srgbClr val="00B0F0"/>
              </a:solidFill>
            </a:endParaRPr>
          </a:p>
          <a:p>
            <a:endParaRPr lang="en-US" altLang="zh-CN" sz="2000" dirty="0">
              <a:solidFill>
                <a:srgbClr val="00B0F0"/>
              </a:solidFill>
            </a:endParaRPr>
          </a:p>
          <a:p>
            <a:endParaRPr lang="en-US" altLang="zh-CN" sz="2000" dirty="0" smtClean="0">
              <a:solidFill>
                <a:srgbClr val="00B0F0"/>
              </a:solidFill>
            </a:endParaRPr>
          </a:p>
          <a:p>
            <a:endParaRPr lang="en-US" altLang="zh-CN" sz="2000" dirty="0">
              <a:solidFill>
                <a:srgbClr val="00B0F0"/>
              </a:solidFill>
            </a:endParaRPr>
          </a:p>
          <a:p>
            <a:r>
              <a:rPr lang="zh-CN" altLang="en-US" sz="2000" dirty="0" smtClean="0">
                <a:solidFill>
                  <a:srgbClr val="00B0F0"/>
                </a:solidFill>
              </a:rPr>
              <a:t>计算坐标方块与各个“雷”之间的距离，从而得到提示数字</a:t>
            </a:r>
            <a:endParaRPr lang="zh-CN" altLang="en-US" sz="2000" dirty="0">
              <a:solidFill>
                <a:srgbClr val="00B0F0"/>
              </a:solidFill>
            </a:endParaRPr>
          </a:p>
        </p:txBody>
      </p:sp>
      <p:sp>
        <p:nvSpPr>
          <p:cNvPr id="4" name="文本框 3"/>
          <p:cNvSpPr txBox="1"/>
          <p:nvPr/>
        </p:nvSpPr>
        <p:spPr>
          <a:xfrm>
            <a:off x="554182" y="4724400"/>
            <a:ext cx="4544291" cy="369332"/>
          </a:xfrm>
          <a:prstGeom prst="rect">
            <a:avLst/>
          </a:prstGeom>
          <a:noFill/>
        </p:spPr>
        <p:txBody>
          <a:bodyPr wrap="square" rtlCol="0">
            <a:spAutoFit/>
          </a:bodyPr>
          <a:lstStyle/>
          <a:p>
            <a:r>
              <a:rPr lang="zh-CN" altLang="en-US" dirty="0" smtClean="0"/>
              <a:t>“雷”随机分布，坐标方块同样不断变换</a:t>
            </a:r>
            <a:endParaRPr lang="zh-CN" altLang="en-US" dirty="0"/>
          </a:p>
        </p:txBody>
      </p:sp>
      <p:sp>
        <p:nvSpPr>
          <p:cNvPr id="5" name="文本框 4"/>
          <p:cNvSpPr txBox="1"/>
          <p:nvPr/>
        </p:nvSpPr>
        <p:spPr>
          <a:xfrm>
            <a:off x="692727" y="1814945"/>
            <a:ext cx="5334000" cy="369332"/>
          </a:xfrm>
          <a:prstGeom prst="rect">
            <a:avLst/>
          </a:prstGeom>
          <a:noFill/>
        </p:spPr>
        <p:txBody>
          <a:bodyPr wrap="square" rtlCol="0">
            <a:spAutoFit/>
          </a:bodyPr>
          <a:lstStyle/>
          <a:p>
            <a:r>
              <a:rPr lang="zh-CN" altLang="en-US" dirty="0" smtClean="0"/>
              <a:t>按键三次确定一个坐标</a:t>
            </a:r>
            <a:endParaRPr lang="zh-CN" altLang="en-US" dirty="0"/>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18931" y="700722"/>
            <a:ext cx="3774902" cy="4023678"/>
          </a:xfrm>
          <a:prstGeom prst="rect">
            <a:avLst/>
          </a:prstGeom>
        </p:spPr>
      </p:pic>
    </p:spTree>
    <p:extLst>
      <p:ext uri="{BB962C8B-B14F-4D97-AF65-F5344CB8AC3E}">
        <p14:creationId xmlns:p14="http://schemas.microsoft.com/office/powerpoint/2010/main" val="943479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84175" y="470535"/>
            <a:ext cx="5175250" cy="460375"/>
          </a:xfrm>
          <a:prstGeom prst="rect">
            <a:avLst/>
          </a:prstGeom>
          <a:noFill/>
        </p:spPr>
        <p:txBody>
          <a:bodyPr wrap="square" rtlCol="0">
            <a:spAutoFit/>
          </a:bodyPr>
          <a:lstStyle/>
          <a:p>
            <a:pPr algn="l"/>
            <a:r>
              <a:rPr lang="zh-CN" altLang="en-US" sz="2400" b="1" dirty="0" smtClean="0">
                <a:solidFill>
                  <a:schemeClr val="accent6"/>
                </a:solidFill>
              </a:rPr>
              <a:t>制作过程</a:t>
            </a:r>
            <a:endParaRPr lang="zh-CN" altLang="en-US" sz="2400" b="1" dirty="0">
              <a:solidFill>
                <a:schemeClr val="accent6"/>
              </a:solidFill>
            </a:endParaRPr>
          </a:p>
        </p:txBody>
      </p:sp>
      <p:sp>
        <p:nvSpPr>
          <p:cNvPr id="3" name="文本框 2"/>
          <p:cNvSpPr txBox="1"/>
          <p:nvPr/>
        </p:nvSpPr>
        <p:spPr>
          <a:xfrm>
            <a:off x="384175" y="1773381"/>
            <a:ext cx="4797425" cy="1938992"/>
          </a:xfrm>
          <a:prstGeom prst="rect">
            <a:avLst/>
          </a:prstGeom>
          <a:noFill/>
        </p:spPr>
        <p:txBody>
          <a:bodyPr wrap="square" rtlCol="0">
            <a:spAutoFit/>
          </a:bodyPr>
          <a:lstStyle/>
          <a:p>
            <a:r>
              <a:rPr lang="zh-CN" altLang="en-US" sz="2000" dirty="0" smtClean="0">
                <a:solidFill>
                  <a:srgbClr val="00B0F0"/>
                </a:solidFill>
              </a:rPr>
              <a:t>调试程序，修正错误</a:t>
            </a:r>
            <a:endParaRPr lang="en-US" altLang="zh-CN" sz="2000" dirty="0" smtClean="0">
              <a:solidFill>
                <a:srgbClr val="00B0F0"/>
              </a:solidFill>
            </a:endParaRPr>
          </a:p>
          <a:p>
            <a:endParaRPr lang="en-US" altLang="zh-CN" sz="2000" dirty="0">
              <a:solidFill>
                <a:srgbClr val="00B0F0"/>
              </a:solidFill>
            </a:endParaRPr>
          </a:p>
          <a:p>
            <a:endParaRPr lang="en-US" altLang="zh-CN" sz="2000" dirty="0" smtClean="0">
              <a:solidFill>
                <a:srgbClr val="00B0F0"/>
              </a:solidFill>
            </a:endParaRPr>
          </a:p>
          <a:p>
            <a:endParaRPr lang="en-US" altLang="zh-CN" sz="2000" dirty="0">
              <a:solidFill>
                <a:srgbClr val="00B0F0"/>
              </a:solidFill>
            </a:endParaRPr>
          </a:p>
          <a:p>
            <a:r>
              <a:rPr lang="zh-CN" altLang="en-US" sz="2000" dirty="0" smtClean="0">
                <a:solidFill>
                  <a:srgbClr val="00B0F0"/>
                </a:solidFill>
              </a:rPr>
              <a:t>简单美化</a:t>
            </a:r>
            <a:endParaRPr lang="en-US" altLang="zh-CN" sz="2000" dirty="0" smtClean="0">
              <a:solidFill>
                <a:srgbClr val="00B0F0"/>
              </a:solidFill>
            </a:endParaRPr>
          </a:p>
          <a:p>
            <a:endParaRPr lang="zh-CN" altLang="en-US" sz="2000" dirty="0">
              <a:solidFill>
                <a:srgbClr val="00B0F0"/>
              </a:solidFill>
            </a:endParaRPr>
          </a:p>
        </p:txBody>
      </p:sp>
      <p:sp>
        <p:nvSpPr>
          <p:cNvPr id="4" name="文本框 3"/>
          <p:cNvSpPr txBox="1"/>
          <p:nvPr/>
        </p:nvSpPr>
        <p:spPr>
          <a:xfrm>
            <a:off x="591993" y="3527707"/>
            <a:ext cx="3495098" cy="369332"/>
          </a:xfrm>
          <a:prstGeom prst="rect">
            <a:avLst/>
          </a:prstGeom>
          <a:noFill/>
        </p:spPr>
        <p:txBody>
          <a:bodyPr wrap="square" rtlCol="0">
            <a:spAutoFit/>
          </a:bodyPr>
          <a:lstStyle/>
          <a:p>
            <a:r>
              <a:rPr lang="zh-CN" altLang="en-US" dirty="0" smtClean="0"/>
              <a:t>加入计时，弹力小球等</a:t>
            </a:r>
            <a:endParaRPr lang="zh-CN" altLang="en-US" dirty="0"/>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82691" y="331990"/>
            <a:ext cx="4132794" cy="4834590"/>
          </a:xfrm>
          <a:prstGeom prst="rect">
            <a:avLst/>
          </a:prstGeom>
        </p:spPr>
      </p:pic>
    </p:spTree>
    <p:extLst>
      <p:ext uri="{BB962C8B-B14F-4D97-AF65-F5344CB8AC3E}">
        <p14:creationId xmlns:p14="http://schemas.microsoft.com/office/powerpoint/2010/main" val="6725012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对角圆角矩形 3"/>
          <p:cNvSpPr/>
          <p:nvPr/>
        </p:nvSpPr>
        <p:spPr>
          <a:xfrm>
            <a:off x="260350" y="330200"/>
            <a:ext cx="11671300" cy="6197600"/>
          </a:xfrm>
          <a:prstGeom prst="round2DiagRect">
            <a:avLst>
              <a:gd name="adj1" fmla="val 4989"/>
              <a:gd name="adj2" fmla="val 0"/>
            </a:avLst>
          </a:prstGeom>
          <a:solidFill>
            <a:schemeClr val="bg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pic>
        <p:nvPicPr>
          <p:cNvPr id="2" name="图片 1" descr="A000220150318F63PPIC"/>
          <p:cNvPicPr>
            <a:picLocks noChangeAspect="1"/>
          </p:cNvPicPr>
          <p:nvPr/>
        </p:nvPicPr>
        <p:blipFill>
          <a:blip r:embed="rId2"/>
          <a:stretch>
            <a:fillRect/>
          </a:stretch>
        </p:blipFill>
        <p:spPr>
          <a:xfrm>
            <a:off x="1407795" y="2154555"/>
            <a:ext cx="1883410" cy="2548890"/>
          </a:xfrm>
          <a:prstGeom prst="rect">
            <a:avLst/>
          </a:prstGeom>
        </p:spPr>
      </p:pic>
      <p:sp>
        <p:nvSpPr>
          <p:cNvPr id="5" name="文本框 4"/>
          <p:cNvSpPr txBox="1"/>
          <p:nvPr/>
        </p:nvSpPr>
        <p:spPr>
          <a:xfrm>
            <a:off x="5423131" y="3186112"/>
            <a:ext cx="5175250" cy="460375"/>
          </a:xfrm>
          <a:prstGeom prst="rect">
            <a:avLst/>
          </a:prstGeom>
          <a:noFill/>
        </p:spPr>
        <p:txBody>
          <a:bodyPr wrap="square" rtlCol="0">
            <a:spAutoFit/>
          </a:bodyPr>
          <a:lstStyle/>
          <a:p>
            <a:pPr algn="l"/>
            <a:r>
              <a:rPr lang="zh-CN" altLang="en-US" sz="2400" b="1" dirty="0" smtClean="0">
                <a:solidFill>
                  <a:schemeClr val="accent6"/>
                </a:solidFill>
              </a:rPr>
              <a:t>设计说明</a:t>
            </a:r>
            <a:endParaRPr lang="zh-CN" altLang="en-US" sz="2400" b="1" dirty="0">
              <a:solidFill>
                <a:schemeClr val="accent6"/>
              </a:solidFill>
            </a:endParaRPr>
          </a:p>
        </p:txBody>
      </p:sp>
      <p:sp>
        <p:nvSpPr>
          <p:cNvPr id="3" name="对角圆角矩形 2"/>
          <p:cNvSpPr/>
          <p:nvPr/>
        </p:nvSpPr>
        <p:spPr>
          <a:xfrm>
            <a:off x="3456305" y="3035300"/>
            <a:ext cx="1372235" cy="762000"/>
          </a:xfrm>
          <a:prstGeom prst="round2DiagRect">
            <a:avLst>
              <a:gd name="adj1" fmla="val 26000"/>
              <a:gd name="adj2" fmla="val 0"/>
            </a:avLst>
          </a:prstGeom>
          <a:solidFill>
            <a:schemeClr val="accent6"/>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2000" b="1" dirty="0"/>
              <a:t>第四部分</a:t>
            </a:r>
          </a:p>
        </p:txBody>
      </p:sp>
    </p:spTree>
    <p:extLst>
      <p:ext uri="{BB962C8B-B14F-4D97-AF65-F5344CB8AC3E}">
        <p14:creationId xmlns:p14="http://schemas.microsoft.com/office/powerpoint/2010/main" val="27323802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r="14338" b="3039"/>
          <a:stretch/>
        </p:blipFill>
        <p:spPr>
          <a:xfrm>
            <a:off x="369430" y="363260"/>
            <a:ext cx="5463334" cy="5746595"/>
          </a:xfrm>
          <a:prstGeom prst="rect">
            <a:avLst/>
          </a:prstGeom>
        </p:spPr>
      </p:pic>
      <p:sp>
        <p:nvSpPr>
          <p:cNvPr id="4" name="文本框 3"/>
          <p:cNvSpPr txBox="1"/>
          <p:nvPr/>
        </p:nvSpPr>
        <p:spPr>
          <a:xfrm>
            <a:off x="6830291" y="969818"/>
            <a:ext cx="3837709" cy="2862322"/>
          </a:xfrm>
          <a:prstGeom prst="rect">
            <a:avLst/>
          </a:prstGeom>
          <a:noFill/>
        </p:spPr>
        <p:txBody>
          <a:bodyPr wrap="square" rtlCol="0">
            <a:spAutoFit/>
          </a:bodyPr>
          <a:lstStyle/>
          <a:p>
            <a:r>
              <a:rPr lang="zh-CN" altLang="en-US" dirty="0" smtClean="0"/>
              <a:t>界面分为</a:t>
            </a:r>
            <a:r>
              <a:rPr lang="en-US" altLang="zh-CN" dirty="0" smtClean="0"/>
              <a:t>A</a:t>
            </a:r>
            <a:r>
              <a:rPr lang="zh-CN" altLang="en-US" dirty="0" smtClean="0"/>
              <a:t>、</a:t>
            </a:r>
            <a:r>
              <a:rPr lang="en-US" altLang="zh-CN" dirty="0"/>
              <a:t>B</a:t>
            </a:r>
            <a:r>
              <a:rPr lang="zh-CN" altLang="en-US" dirty="0" smtClean="0"/>
              <a:t>、</a:t>
            </a:r>
            <a:r>
              <a:rPr lang="en-US" altLang="zh-CN" dirty="0" smtClean="0"/>
              <a:t>C</a:t>
            </a:r>
            <a:r>
              <a:rPr lang="zh-CN" altLang="en-US" dirty="0"/>
              <a:t>、</a:t>
            </a:r>
            <a:r>
              <a:rPr lang="en-US" altLang="zh-CN" dirty="0" smtClean="0"/>
              <a:t>D</a:t>
            </a:r>
            <a:r>
              <a:rPr lang="zh-CN" altLang="en-US" dirty="0" smtClean="0"/>
              <a:t>四块，每块设置为横竖皆为</a:t>
            </a:r>
            <a:r>
              <a:rPr lang="en-US" altLang="zh-CN" dirty="0" smtClean="0"/>
              <a:t>9</a:t>
            </a:r>
            <a:r>
              <a:rPr lang="zh-CN" altLang="en-US" dirty="0" smtClean="0"/>
              <a:t>的坐标网格，若要翻开某个方块时，先在矩阵键盘上按下</a:t>
            </a:r>
            <a:r>
              <a:rPr lang="en-US" altLang="zh-CN" dirty="0" smtClean="0"/>
              <a:t>ABCD</a:t>
            </a:r>
            <a:r>
              <a:rPr lang="zh-CN" altLang="en-US" dirty="0" smtClean="0"/>
              <a:t>中一个（若第一次按其他键则只能翻开第一个方格），再按下对应的横坐标，最后纵坐标，共计三次确定一个坐标。</a:t>
            </a:r>
            <a:endParaRPr lang="en-US" altLang="zh-CN" dirty="0" smtClean="0"/>
          </a:p>
          <a:p>
            <a:endParaRPr lang="en-US" altLang="zh-CN" dirty="0"/>
          </a:p>
          <a:p>
            <a:r>
              <a:rPr lang="zh-CN" altLang="en-US" dirty="0" smtClean="0"/>
              <a:t>翻开后显示的数字表示此方格周围八个方格中的“雷”的总数。</a:t>
            </a:r>
            <a:endParaRPr lang="zh-CN" altLang="en-US" dirty="0"/>
          </a:p>
        </p:txBody>
      </p:sp>
    </p:spTree>
    <p:extLst>
      <p:ext uri="{BB962C8B-B14F-4D97-AF65-F5344CB8AC3E}">
        <p14:creationId xmlns:p14="http://schemas.microsoft.com/office/powerpoint/2010/main" val="8187748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651164" y="872836"/>
            <a:ext cx="5694218" cy="3631763"/>
          </a:xfrm>
          <a:prstGeom prst="rect">
            <a:avLst/>
          </a:prstGeom>
          <a:noFill/>
        </p:spPr>
        <p:txBody>
          <a:bodyPr wrap="square" rtlCol="0">
            <a:spAutoFit/>
          </a:bodyPr>
          <a:lstStyle/>
          <a:p>
            <a:r>
              <a:rPr lang="zh-CN" altLang="en-US" sz="3200" dirty="0" smtClean="0">
                <a:solidFill>
                  <a:srgbClr val="0070C0"/>
                </a:solidFill>
              </a:rPr>
              <a:t>程序思路</a:t>
            </a:r>
            <a:endParaRPr lang="en-US" altLang="zh-CN" sz="3200" dirty="0" smtClean="0">
              <a:solidFill>
                <a:srgbClr val="0070C0"/>
              </a:solidFill>
            </a:endParaRPr>
          </a:p>
          <a:p>
            <a:endParaRPr lang="en-US" altLang="zh-CN" dirty="0"/>
          </a:p>
          <a:p>
            <a:r>
              <a:rPr lang="zh-CN" altLang="en-US" sz="2000" dirty="0" smtClean="0">
                <a:solidFill>
                  <a:srgbClr val="00B0F0"/>
                </a:solidFill>
              </a:rPr>
              <a:t>声明数组，储存数据。存满三个后执行特定程序，随后清空数组。</a:t>
            </a:r>
            <a:endParaRPr lang="en-US" altLang="zh-CN" sz="2000" dirty="0" smtClean="0">
              <a:solidFill>
                <a:srgbClr val="00B0F0"/>
              </a:solidFill>
            </a:endParaRPr>
          </a:p>
          <a:p>
            <a:endParaRPr lang="en-US" altLang="zh-CN" sz="2000" dirty="0">
              <a:solidFill>
                <a:srgbClr val="00B0F0"/>
              </a:solidFill>
            </a:endParaRPr>
          </a:p>
          <a:p>
            <a:endParaRPr lang="en-US" altLang="zh-CN" sz="2000" dirty="0" smtClean="0">
              <a:solidFill>
                <a:srgbClr val="00B0F0"/>
              </a:solidFill>
            </a:endParaRPr>
          </a:p>
          <a:p>
            <a:r>
              <a:rPr lang="zh-CN" altLang="en-US" sz="2000" dirty="0" smtClean="0">
                <a:solidFill>
                  <a:srgbClr val="00B0F0"/>
                </a:solidFill>
              </a:rPr>
              <a:t>每确定一个坐标，计算它与</a:t>
            </a:r>
            <a:r>
              <a:rPr lang="en-US" altLang="zh-CN" sz="2000" dirty="0" smtClean="0">
                <a:solidFill>
                  <a:srgbClr val="00B0F0"/>
                </a:solidFill>
              </a:rPr>
              <a:t>50</a:t>
            </a:r>
            <a:r>
              <a:rPr lang="zh-CN" altLang="en-US" sz="2000" dirty="0" smtClean="0">
                <a:solidFill>
                  <a:srgbClr val="00B0F0"/>
                </a:solidFill>
              </a:rPr>
              <a:t>个“雷”的距离，取小于某个值的个数，作提示数字。</a:t>
            </a:r>
            <a:endParaRPr lang="en-US" altLang="zh-CN" sz="2000" dirty="0" smtClean="0">
              <a:solidFill>
                <a:srgbClr val="00B0F0"/>
              </a:solidFill>
            </a:endParaRPr>
          </a:p>
          <a:p>
            <a:endParaRPr lang="en-US" altLang="zh-CN" sz="2000" dirty="0">
              <a:solidFill>
                <a:srgbClr val="00B0F0"/>
              </a:solidFill>
            </a:endParaRPr>
          </a:p>
          <a:p>
            <a:r>
              <a:rPr lang="zh-CN" altLang="en-US" sz="2000" dirty="0" smtClean="0">
                <a:solidFill>
                  <a:srgbClr val="00B0F0"/>
                </a:solidFill>
              </a:rPr>
              <a:t>网格部分只执行一次，右边侧栏放入</a:t>
            </a:r>
            <a:r>
              <a:rPr lang="en-US" altLang="zh-CN" sz="2000" dirty="0" smtClean="0">
                <a:solidFill>
                  <a:srgbClr val="00B0F0"/>
                </a:solidFill>
              </a:rPr>
              <a:t>draw</a:t>
            </a:r>
            <a:r>
              <a:rPr lang="zh-CN" altLang="en-US" sz="2000" dirty="0" smtClean="0">
                <a:solidFill>
                  <a:srgbClr val="00B0F0"/>
                </a:solidFill>
              </a:rPr>
              <a:t>（）函数中不断刷新。</a:t>
            </a:r>
            <a:endParaRPr lang="zh-CN" altLang="en-US" sz="2000" dirty="0">
              <a:solidFill>
                <a:srgbClr val="00B0F0"/>
              </a:solidFill>
            </a:endParaRPr>
          </a:p>
        </p:txBody>
      </p:sp>
    </p:spTree>
    <p:extLst>
      <p:ext uri="{BB962C8B-B14F-4D97-AF65-F5344CB8AC3E}">
        <p14:creationId xmlns:p14="http://schemas.microsoft.com/office/powerpoint/2010/main" val="37274005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对角圆角矩形 3"/>
          <p:cNvSpPr/>
          <p:nvPr/>
        </p:nvSpPr>
        <p:spPr>
          <a:xfrm>
            <a:off x="260350" y="330200"/>
            <a:ext cx="11671300" cy="6197600"/>
          </a:xfrm>
          <a:prstGeom prst="round2DiagRect">
            <a:avLst>
              <a:gd name="adj1" fmla="val 4989"/>
              <a:gd name="adj2" fmla="val 0"/>
            </a:avLst>
          </a:prstGeom>
          <a:solidFill>
            <a:schemeClr val="bg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pic>
        <p:nvPicPr>
          <p:cNvPr id="2" name="图片 1" descr="A000220150318F63PPIC"/>
          <p:cNvPicPr>
            <a:picLocks noChangeAspect="1"/>
          </p:cNvPicPr>
          <p:nvPr/>
        </p:nvPicPr>
        <p:blipFill>
          <a:blip r:embed="rId2"/>
          <a:stretch>
            <a:fillRect/>
          </a:stretch>
        </p:blipFill>
        <p:spPr>
          <a:xfrm>
            <a:off x="1407795" y="2154555"/>
            <a:ext cx="1883410" cy="2548890"/>
          </a:xfrm>
          <a:prstGeom prst="rect">
            <a:avLst/>
          </a:prstGeom>
        </p:spPr>
      </p:pic>
      <p:sp>
        <p:nvSpPr>
          <p:cNvPr id="5" name="文本框 4"/>
          <p:cNvSpPr txBox="1"/>
          <p:nvPr/>
        </p:nvSpPr>
        <p:spPr>
          <a:xfrm>
            <a:off x="4993640" y="3186112"/>
            <a:ext cx="5175250" cy="460375"/>
          </a:xfrm>
          <a:prstGeom prst="rect">
            <a:avLst/>
          </a:prstGeom>
          <a:noFill/>
        </p:spPr>
        <p:txBody>
          <a:bodyPr wrap="square" rtlCol="0">
            <a:spAutoFit/>
          </a:bodyPr>
          <a:lstStyle/>
          <a:p>
            <a:pPr algn="l"/>
            <a:r>
              <a:rPr lang="zh-CN" altLang="en-US" sz="2400" b="1" dirty="0" smtClean="0">
                <a:solidFill>
                  <a:schemeClr val="accent6"/>
                </a:solidFill>
              </a:rPr>
              <a:t>效果展示</a:t>
            </a:r>
            <a:endParaRPr lang="zh-CN" altLang="en-US" sz="2400" b="1" dirty="0">
              <a:solidFill>
                <a:schemeClr val="accent6"/>
              </a:solidFill>
            </a:endParaRPr>
          </a:p>
        </p:txBody>
      </p:sp>
      <p:sp>
        <p:nvSpPr>
          <p:cNvPr id="3" name="对角圆角矩形 2"/>
          <p:cNvSpPr/>
          <p:nvPr/>
        </p:nvSpPr>
        <p:spPr>
          <a:xfrm>
            <a:off x="3456305" y="3035300"/>
            <a:ext cx="1372235" cy="762000"/>
          </a:xfrm>
          <a:prstGeom prst="round2DiagRect">
            <a:avLst>
              <a:gd name="adj1" fmla="val 26000"/>
              <a:gd name="adj2" fmla="val 0"/>
            </a:avLst>
          </a:prstGeom>
          <a:solidFill>
            <a:schemeClr val="accent6"/>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2000" b="1" dirty="0"/>
              <a:t>第五部分</a:t>
            </a:r>
          </a:p>
        </p:txBody>
      </p:sp>
    </p:spTree>
    <p:extLst>
      <p:ext uri="{BB962C8B-B14F-4D97-AF65-F5344CB8AC3E}">
        <p14:creationId xmlns:p14="http://schemas.microsoft.com/office/powerpoint/2010/main" val="41509528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ID_20180707_182743">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49131" y="584633"/>
            <a:ext cx="5416550" cy="2708275"/>
          </a:xfrm>
          <a:prstGeom prst="rect">
            <a:avLst/>
          </a:prstGeom>
        </p:spPr>
      </p:pic>
      <p:pic>
        <p:nvPicPr>
          <p:cNvPr id="3" name="图片 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61772" y="390042"/>
            <a:ext cx="4352381" cy="6133333"/>
          </a:xfrm>
          <a:prstGeom prst="rect">
            <a:avLst/>
          </a:prstGeom>
        </p:spPr>
      </p:pic>
    </p:spTree>
    <p:extLst>
      <p:ext uri="{BB962C8B-B14F-4D97-AF65-F5344CB8AC3E}">
        <p14:creationId xmlns:p14="http://schemas.microsoft.com/office/powerpoint/2010/main" val="41590524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5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23" name="对角圆角矩形 22"/>
          <p:cNvSpPr/>
          <p:nvPr userDrawn="1"/>
        </p:nvSpPr>
        <p:spPr>
          <a:xfrm flipH="1">
            <a:off x="3096548" y="347980"/>
            <a:ext cx="6895465" cy="6197600"/>
          </a:xfrm>
          <a:prstGeom prst="round2DiagRect">
            <a:avLst>
              <a:gd name="adj1" fmla="val 4989"/>
              <a:gd name="adj2" fmla="val 0"/>
            </a:avLst>
          </a:prstGeom>
          <a:solidFill>
            <a:schemeClr val="bg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sp>
        <p:nvSpPr>
          <p:cNvPr id="7" name="文本框 6"/>
          <p:cNvSpPr txBox="1"/>
          <p:nvPr/>
        </p:nvSpPr>
        <p:spPr>
          <a:xfrm>
            <a:off x="1572578" y="2726690"/>
            <a:ext cx="2393950" cy="768350"/>
          </a:xfrm>
          <a:prstGeom prst="rect">
            <a:avLst/>
          </a:prstGeom>
          <a:noFill/>
        </p:spPr>
        <p:txBody>
          <a:bodyPr wrap="square" rtlCol="0">
            <a:spAutoFit/>
          </a:bodyPr>
          <a:lstStyle/>
          <a:p>
            <a:pPr algn="ctr"/>
            <a:r>
              <a:rPr lang="zh-CN" altLang="en-US" sz="4400" b="1">
                <a:solidFill>
                  <a:schemeClr val="bg1"/>
                </a:solidFill>
              </a:rPr>
              <a:t>目 录</a:t>
            </a:r>
          </a:p>
        </p:txBody>
      </p:sp>
      <p:sp>
        <p:nvSpPr>
          <p:cNvPr id="9" name="文本框 8"/>
          <p:cNvSpPr txBox="1"/>
          <p:nvPr/>
        </p:nvSpPr>
        <p:spPr>
          <a:xfrm>
            <a:off x="1572578" y="3495040"/>
            <a:ext cx="2393950" cy="398780"/>
          </a:xfrm>
          <a:prstGeom prst="rect">
            <a:avLst/>
          </a:prstGeom>
          <a:noFill/>
        </p:spPr>
        <p:txBody>
          <a:bodyPr wrap="square" rtlCol="0">
            <a:spAutoFit/>
          </a:bodyPr>
          <a:lstStyle/>
          <a:p>
            <a:pPr algn="ctr"/>
            <a:r>
              <a:rPr lang="en-US" sz="2000" i="1">
                <a:solidFill>
                  <a:schemeClr val="bg1"/>
                </a:solidFill>
              </a:rPr>
              <a:t>CONTENTS</a:t>
            </a:r>
          </a:p>
        </p:txBody>
      </p:sp>
      <p:cxnSp>
        <p:nvCxnSpPr>
          <p:cNvPr id="8" name="直接连接符 7"/>
          <p:cNvCxnSpPr/>
          <p:nvPr/>
        </p:nvCxnSpPr>
        <p:spPr>
          <a:xfrm>
            <a:off x="2141855" y="3495040"/>
            <a:ext cx="1255395" cy="0"/>
          </a:xfrm>
          <a:prstGeom prst="line">
            <a:avLst/>
          </a:prstGeom>
          <a:ln>
            <a:solidFill>
              <a:schemeClr val="bg1"/>
            </a:solidFill>
          </a:ln>
        </p:spPr>
        <p:style>
          <a:lnRef idx="3">
            <a:schemeClr val="accent5"/>
          </a:lnRef>
          <a:fillRef idx="0">
            <a:schemeClr val="accent5"/>
          </a:fillRef>
          <a:effectRef idx="2">
            <a:schemeClr val="accent5"/>
          </a:effectRef>
          <a:fontRef idx="minor">
            <a:schemeClr val="tx1"/>
          </a:fontRef>
        </p:style>
      </p:cxnSp>
      <p:sp>
        <p:nvSpPr>
          <p:cNvPr id="5" name="文本框 4"/>
          <p:cNvSpPr txBox="1"/>
          <p:nvPr/>
        </p:nvSpPr>
        <p:spPr>
          <a:xfrm>
            <a:off x="4692332" y="1383218"/>
            <a:ext cx="5175250" cy="460375"/>
          </a:xfrm>
          <a:prstGeom prst="rect">
            <a:avLst/>
          </a:prstGeom>
          <a:noFill/>
        </p:spPr>
        <p:txBody>
          <a:bodyPr wrap="square" rtlCol="0">
            <a:spAutoFit/>
          </a:bodyPr>
          <a:lstStyle/>
          <a:p>
            <a:pPr algn="l"/>
            <a:r>
              <a:rPr lang="zh-CN" altLang="en-US" sz="2400" b="1" dirty="0" smtClean="0">
                <a:solidFill>
                  <a:schemeClr val="accent6"/>
                </a:solidFill>
              </a:rPr>
              <a:t>所用材料</a:t>
            </a:r>
            <a:endParaRPr lang="zh-CN" altLang="en-US" sz="2400" b="1" dirty="0">
              <a:solidFill>
                <a:schemeClr val="accent6"/>
              </a:solidFill>
            </a:endParaRPr>
          </a:p>
        </p:txBody>
      </p:sp>
      <p:sp>
        <p:nvSpPr>
          <p:cNvPr id="10" name="文本框 9"/>
          <p:cNvSpPr txBox="1"/>
          <p:nvPr/>
        </p:nvSpPr>
        <p:spPr>
          <a:xfrm>
            <a:off x="6238875" y="2470150"/>
            <a:ext cx="5175250" cy="460375"/>
          </a:xfrm>
          <a:prstGeom prst="rect">
            <a:avLst/>
          </a:prstGeom>
          <a:noFill/>
        </p:spPr>
        <p:txBody>
          <a:bodyPr wrap="square" rtlCol="0">
            <a:spAutoFit/>
          </a:bodyPr>
          <a:lstStyle/>
          <a:p>
            <a:pPr algn="l"/>
            <a:r>
              <a:rPr lang="zh-CN" altLang="en-US" sz="2400" b="1" dirty="0" smtClean="0">
                <a:solidFill>
                  <a:schemeClr val="accent6"/>
                </a:solidFill>
              </a:rPr>
              <a:t>设计灵感</a:t>
            </a:r>
            <a:endParaRPr lang="zh-CN" altLang="en-US" sz="2400" b="1" dirty="0">
              <a:solidFill>
                <a:schemeClr val="accent6"/>
              </a:solidFill>
            </a:endParaRPr>
          </a:p>
        </p:txBody>
      </p:sp>
      <p:sp>
        <p:nvSpPr>
          <p:cNvPr id="12" name="文本框 11"/>
          <p:cNvSpPr txBox="1"/>
          <p:nvPr/>
        </p:nvSpPr>
        <p:spPr>
          <a:xfrm>
            <a:off x="4692332" y="3457633"/>
            <a:ext cx="5175250" cy="460375"/>
          </a:xfrm>
          <a:prstGeom prst="rect">
            <a:avLst/>
          </a:prstGeom>
          <a:noFill/>
        </p:spPr>
        <p:txBody>
          <a:bodyPr wrap="square" rtlCol="0">
            <a:spAutoFit/>
          </a:bodyPr>
          <a:lstStyle/>
          <a:p>
            <a:pPr algn="l"/>
            <a:r>
              <a:rPr lang="zh-CN" altLang="en-US" sz="2400" b="1" dirty="0" smtClean="0">
                <a:solidFill>
                  <a:schemeClr val="accent6"/>
                </a:solidFill>
              </a:rPr>
              <a:t>制作过程</a:t>
            </a:r>
            <a:endParaRPr lang="zh-CN" altLang="en-US" sz="2400" b="1" dirty="0">
              <a:solidFill>
                <a:schemeClr val="accent6"/>
              </a:solidFill>
            </a:endParaRPr>
          </a:p>
        </p:txBody>
      </p:sp>
      <p:sp>
        <p:nvSpPr>
          <p:cNvPr id="14" name="文本框 13"/>
          <p:cNvSpPr txBox="1"/>
          <p:nvPr/>
        </p:nvSpPr>
        <p:spPr>
          <a:xfrm>
            <a:off x="6238875" y="4458970"/>
            <a:ext cx="5175250" cy="460375"/>
          </a:xfrm>
          <a:prstGeom prst="rect">
            <a:avLst/>
          </a:prstGeom>
          <a:noFill/>
        </p:spPr>
        <p:txBody>
          <a:bodyPr wrap="square" rtlCol="0">
            <a:spAutoFit/>
          </a:bodyPr>
          <a:lstStyle/>
          <a:p>
            <a:pPr algn="l"/>
            <a:r>
              <a:rPr lang="zh-CN" altLang="en-US" sz="2400" b="1" dirty="0" smtClean="0">
                <a:solidFill>
                  <a:schemeClr val="accent6"/>
                </a:solidFill>
              </a:rPr>
              <a:t>设计说明</a:t>
            </a:r>
            <a:endParaRPr lang="zh-CN" altLang="en-US" sz="2400" b="1" dirty="0">
              <a:solidFill>
                <a:schemeClr val="accent6"/>
              </a:solidFill>
            </a:endParaRPr>
          </a:p>
        </p:txBody>
      </p:sp>
      <p:sp>
        <p:nvSpPr>
          <p:cNvPr id="16" name="文本框 15"/>
          <p:cNvSpPr txBox="1"/>
          <p:nvPr/>
        </p:nvSpPr>
        <p:spPr>
          <a:xfrm>
            <a:off x="4692332" y="5446453"/>
            <a:ext cx="5175250" cy="460375"/>
          </a:xfrm>
          <a:prstGeom prst="rect">
            <a:avLst/>
          </a:prstGeom>
          <a:noFill/>
        </p:spPr>
        <p:txBody>
          <a:bodyPr wrap="square" rtlCol="0">
            <a:spAutoFit/>
          </a:bodyPr>
          <a:lstStyle/>
          <a:p>
            <a:pPr algn="l"/>
            <a:r>
              <a:rPr lang="zh-CN" altLang="en-US" sz="2400" b="1" dirty="0" smtClean="0">
                <a:solidFill>
                  <a:schemeClr val="accent6"/>
                </a:solidFill>
              </a:rPr>
              <a:t>效果展示</a:t>
            </a:r>
            <a:endParaRPr lang="zh-CN" altLang="en-US" sz="2400" b="1" dirty="0">
              <a:solidFill>
                <a:schemeClr val="accent6"/>
              </a:solidFill>
            </a:endParaRPr>
          </a:p>
        </p:txBody>
      </p:sp>
      <p:sp>
        <p:nvSpPr>
          <p:cNvPr id="24" name="对角圆角矩形 23"/>
          <p:cNvSpPr/>
          <p:nvPr/>
        </p:nvSpPr>
        <p:spPr>
          <a:xfrm>
            <a:off x="3951952" y="1304491"/>
            <a:ext cx="615950" cy="615950"/>
          </a:xfrm>
          <a:prstGeom prst="round2DiagRect">
            <a:avLst>
              <a:gd name="adj1" fmla="val 50000"/>
              <a:gd name="adj2" fmla="val 0"/>
            </a:avLst>
          </a:prstGeom>
          <a:solidFill>
            <a:schemeClr val="accent6"/>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altLang="zh-CN" sz="2800"/>
              <a:t>1</a:t>
            </a:r>
          </a:p>
        </p:txBody>
      </p:sp>
      <p:sp>
        <p:nvSpPr>
          <p:cNvPr id="25" name="对角圆角矩形 24"/>
          <p:cNvSpPr/>
          <p:nvPr/>
        </p:nvSpPr>
        <p:spPr>
          <a:xfrm>
            <a:off x="5622925" y="2392362"/>
            <a:ext cx="615950" cy="615950"/>
          </a:xfrm>
          <a:prstGeom prst="round2DiagRect">
            <a:avLst>
              <a:gd name="adj1" fmla="val 50000"/>
              <a:gd name="adj2" fmla="val 0"/>
            </a:avLst>
          </a:prstGeom>
          <a:solidFill>
            <a:schemeClr val="accent6"/>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altLang="zh-CN" sz="2800" dirty="0"/>
              <a:t>2</a:t>
            </a:r>
          </a:p>
        </p:txBody>
      </p:sp>
      <p:sp>
        <p:nvSpPr>
          <p:cNvPr id="26" name="对角圆角矩形 25"/>
          <p:cNvSpPr/>
          <p:nvPr/>
        </p:nvSpPr>
        <p:spPr>
          <a:xfrm>
            <a:off x="3951952" y="3379845"/>
            <a:ext cx="615950" cy="615950"/>
          </a:xfrm>
          <a:prstGeom prst="round2DiagRect">
            <a:avLst>
              <a:gd name="adj1" fmla="val 50000"/>
              <a:gd name="adj2" fmla="val 0"/>
            </a:avLst>
          </a:prstGeom>
          <a:solidFill>
            <a:schemeClr val="accent6"/>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altLang="zh-CN" sz="2800" dirty="0"/>
              <a:t>3</a:t>
            </a:r>
          </a:p>
        </p:txBody>
      </p:sp>
      <p:sp>
        <p:nvSpPr>
          <p:cNvPr id="27" name="对角圆角矩形 26"/>
          <p:cNvSpPr/>
          <p:nvPr/>
        </p:nvSpPr>
        <p:spPr>
          <a:xfrm>
            <a:off x="5622925" y="4381182"/>
            <a:ext cx="615950" cy="615950"/>
          </a:xfrm>
          <a:prstGeom prst="round2DiagRect">
            <a:avLst>
              <a:gd name="adj1" fmla="val 50000"/>
              <a:gd name="adj2" fmla="val 0"/>
            </a:avLst>
          </a:prstGeom>
          <a:solidFill>
            <a:schemeClr val="accent6"/>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altLang="zh-CN" sz="2800"/>
              <a:t>4</a:t>
            </a:r>
          </a:p>
        </p:txBody>
      </p:sp>
      <p:sp>
        <p:nvSpPr>
          <p:cNvPr id="28" name="对角圆角矩形 27"/>
          <p:cNvSpPr/>
          <p:nvPr/>
        </p:nvSpPr>
        <p:spPr>
          <a:xfrm>
            <a:off x="3951952" y="5368665"/>
            <a:ext cx="615950" cy="615950"/>
          </a:xfrm>
          <a:prstGeom prst="round2DiagRect">
            <a:avLst>
              <a:gd name="adj1" fmla="val 50000"/>
              <a:gd name="adj2" fmla="val 0"/>
            </a:avLst>
          </a:prstGeom>
          <a:solidFill>
            <a:schemeClr val="accent6"/>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ctr"/>
            <a:r>
              <a:rPr lang="en-US" altLang="zh-CN" sz="2800"/>
              <a:t>5</a:t>
            </a:r>
          </a:p>
        </p:txBody>
      </p:sp>
    </p:spTree>
    <p:extLst>
      <p:ext uri="{BB962C8B-B14F-4D97-AF65-F5344CB8AC3E}">
        <p14:creationId xmlns:p14="http://schemas.microsoft.com/office/powerpoint/2010/main" val="41654575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496" y="128685"/>
            <a:ext cx="7133395" cy="6493788"/>
          </a:xfrm>
          <a:prstGeom prst="rect">
            <a:avLst/>
          </a:prstGeom>
        </p:spPr>
      </p:pic>
    </p:spTree>
    <p:extLst>
      <p:ext uri="{BB962C8B-B14F-4D97-AF65-F5344CB8AC3E}">
        <p14:creationId xmlns:p14="http://schemas.microsoft.com/office/powerpoint/2010/main" val="25681634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对角圆角矩形 3"/>
          <p:cNvSpPr/>
          <p:nvPr/>
        </p:nvSpPr>
        <p:spPr>
          <a:xfrm flipH="1">
            <a:off x="260350" y="330200"/>
            <a:ext cx="11671300" cy="6197600"/>
          </a:xfrm>
          <a:prstGeom prst="round2DiagRect">
            <a:avLst>
              <a:gd name="adj1" fmla="val 4989"/>
              <a:gd name="adj2" fmla="val 0"/>
            </a:avLst>
          </a:prstGeom>
          <a:solidFill>
            <a:schemeClr val="bg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grpSp>
        <p:nvGrpSpPr>
          <p:cNvPr id="7" name="组合 6">
            <a:extLst>
              <a:ext uri="{FF2B5EF4-FFF2-40B4-BE49-F238E27FC236}">
                <a16:creationId xmlns:a16="http://schemas.microsoft.com/office/drawing/2014/main" id="{450B3D0F-0DF8-4C12-B976-911092014B39}"/>
              </a:ext>
            </a:extLst>
          </p:cNvPr>
          <p:cNvGrpSpPr/>
          <p:nvPr/>
        </p:nvGrpSpPr>
        <p:grpSpPr>
          <a:xfrm>
            <a:off x="3508375" y="3448367"/>
            <a:ext cx="5175250" cy="735965"/>
            <a:chOff x="8345" y="3174"/>
            <a:chExt cx="8150" cy="1159"/>
          </a:xfrm>
        </p:grpSpPr>
        <p:sp>
          <p:nvSpPr>
            <p:cNvPr id="8" name="文本框 7">
              <a:extLst>
                <a:ext uri="{FF2B5EF4-FFF2-40B4-BE49-F238E27FC236}">
                  <a16:creationId xmlns:a16="http://schemas.microsoft.com/office/drawing/2014/main" id="{C9E9DC0F-EBCE-48D8-988E-10529FEFDAF1}"/>
                </a:ext>
              </a:extLst>
            </p:cNvPr>
            <p:cNvSpPr txBox="1"/>
            <p:nvPr/>
          </p:nvSpPr>
          <p:spPr>
            <a:xfrm>
              <a:off x="8345" y="3174"/>
              <a:ext cx="8150" cy="725"/>
            </a:xfrm>
            <a:prstGeom prst="rect">
              <a:avLst/>
            </a:prstGeom>
            <a:noFill/>
          </p:spPr>
          <p:txBody>
            <a:bodyPr wrap="square" rtlCol="0">
              <a:spAutoFit/>
            </a:bodyPr>
            <a:lstStyle/>
            <a:p>
              <a:pPr algn="ctr"/>
              <a:r>
                <a:rPr lang="zh-CN" altLang="en-US" sz="2400" b="1" dirty="0">
                  <a:solidFill>
                    <a:schemeClr val="accent6"/>
                  </a:solidFill>
                </a:rPr>
                <a:t>请各位老师批评指正！</a:t>
              </a:r>
            </a:p>
          </p:txBody>
        </p:sp>
        <p:sp>
          <p:nvSpPr>
            <p:cNvPr id="9" name="文本框 8">
              <a:extLst>
                <a:ext uri="{FF2B5EF4-FFF2-40B4-BE49-F238E27FC236}">
                  <a16:creationId xmlns:a16="http://schemas.microsoft.com/office/drawing/2014/main" id="{3D3B3234-D4CA-415F-ACB1-EFD65FB8D9EA}"/>
                </a:ext>
              </a:extLst>
            </p:cNvPr>
            <p:cNvSpPr txBox="1"/>
            <p:nvPr/>
          </p:nvSpPr>
          <p:spPr>
            <a:xfrm>
              <a:off x="8345" y="3899"/>
              <a:ext cx="8150" cy="434"/>
            </a:xfrm>
            <a:prstGeom prst="rect">
              <a:avLst/>
            </a:prstGeom>
            <a:noFill/>
          </p:spPr>
          <p:txBody>
            <a:bodyPr wrap="square" rtlCol="0">
              <a:spAutoFit/>
            </a:bodyPr>
            <a:lstStyle/>
            <a:p>
              <a:pPr algn="ctr"/>
              <a:r>
                <a:rPr sz="1200" dirty="0">
                  <a:solidFill>
                    <a:schemeClr val="accent6"/>
                  </a:solidFill>
                </a:rPr>
                <a:t>Blue Concise </a:t>
              </a:r>
              <a:r>
                <a:rPr lang="en-US" sz="1200" dirty="0">
                  <a:solidFill>
                    <a:schemeClr val="accent6"/>
                  </a:solidFill>
                </a:rPr>
                <a:t>G</a:t>
              </a:r>
              <a:r>
                <a:rPr sz="1200" dirty="0">
                  <a:solidFill>
                    <a:schemeClr val="accent6"/>
                  </a:solidFill>
                </a:rPr>
                <a:t>eneral Academic Graduation Defense </a:t>
              </a:r>
              <a:r>
                <a:rPr lang="en-US" sz="1200" dirty="0">
                  <a:solidFill>
                    <a:schemeClr val="accent6"/>
                  </a:solidFill>
                </a:rPr>
                <a:t>T</a:t>
              </a:r>
              <a:r>
                <a:rPr sz="1200" dirty="0">
                  <a:solidFill>
                    <a:schemeClr val="accent6"/>
                  </a:solidFill>
                </a:rPr>
                <a:t>emplate</a:t>
              </a:r>
            </a:p>
          </p:txBody>
        </p:sp>
      </p:grpSp>
      <p:sp>
        <p:nvSpPr>
          <p:cNvPr id="10" name="对角圆角矩形 2">
            <a:extLst>
              <a:ext uri="{FF2B5EF4-FFF2-40B4-BE49-F238E27FC236}">
                <a16:creationId xmlns:a16="http://schemas.microsoft.com/office/drawing/2014/main" id="{AB23032F-A7D1-4700-BE09-7A0E03117165}"/>
              </a:ext>
            </a:extLst>
          </p:cNvPr>
          <p:cNvSpPr/>
          <p:nvPr/>
        </p:nvSpPr>
        <p:spPr>
          <a:xfrm>
            <a:off x="5409883" y="2673667"/>
            <a:ext cx="1372235" cy="762000"/>
          </a:xfrm>
          <a:prstGeom prst="round2DiagRect">
            <a:avLst>
              <a:gd name="adj1" fmla="val 26000"/>
              <a:gd name="adj2" fmla="val 0"/>
            </a:avLst>
          </a:prstGeom>
          <a:solidFill>
            <a:schemeClr val="accent6"/>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3200" b="1" dirty="0"/>
              <a:t>谢谢</a:t>
            </a:r>
          </a:p>
        </p:txBody>
      </p:sp>
    </p:spTree>
    <p:extLst>
      <p:ext uri="{BB962C8B-B14F-4D97-AF65-F5344CB8AC3E}">
        <p14:creationId xmlns:p14="http://schemas.microsoft.com/office/powerpoint/2010/main" val="10152463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对角圆角矩形 3"/>
          <p:cNvSpPr/>
          <p:nvPr/>
        </p:nvSpPr>
        <p:spPr>
          <a:xfrm>
            <a:off x="260350" y="330200"/>
            <a:ext cx="11671300" cy="6197600"/>
          </a:xfrm>
          <a:prstGeom prst="round2DiagRect">
            <a:avLst>
              <a:gd name="adj1" fmla="val 4989"/>
              <a:gd name="adj2" fmla="val 0"/>
            </a:avLst>
          </a:prstGeom>
          <a:solidFill>
            <a:schemeClr val="bg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pic>
        <p:nvPicPr>
          <p:cNvPr id="2" name="图片 1" descr="A000220150318F63PPIC"/>
          <p:cNvPicPr>
            <a:picLocks noChangeAspect="1"/>
          </p:cNvPicPr>
          <p:nvPr/>
        </p:nvPicPr>
        <p:blipFill>
          <a:blip r:embed="rId2"/>
          <a:stretch>
            <a:fillRect/>
          </a:stretch>
        </p:blipFill>
        <p:spPr>
          <a:xfrm>
            <a:off x="1407795" y="2154555"/>
            <a:ext cx="1883410" cy="2548890"/>
          </a:xfrm>
          <a:prstGeom prst="rect">
            <a:avLst/>
          </a:prstGeom>
        </p:spPr>
      </p:pic>
      <p:sp>
        <p:nvSpPr>
          <p:cNvPr id="5" name="文本框 4"/>
          <p:cNvSpPr txBox="1"/>
          <p:nvPr/>
        </p:nvSpPr>
        <p:spPr>
          <a:xfrm>
            <a:off x="4994275" y="3186113"/>
            <a:ext cx="5175250" cy="460375"/>
          </a:xfrm>
          <a:prstGeom prst="rect">
            <a:avLst/>
          </a:prstGeom>
          <a:noFill/>
        </p:spPr>
        <p:txBody>
          <a:bodyPr wrap="square" rtlCol="0">
            <a:spAutoFit/>
          </a:bodyPr>
          <a:lstStyle/>
          <a:p>
            <a:pPr algn="l"/>
            <a:r>
              <a:rPr lang="zh-CN" altLang="en-US" sz="2400" b="1" dirty="0" smtClean="0">
                <a:solidFill>
                  <a:schemeClr val="accent6"/>
                </a:solidFill>
              </a:rPr>
              <a:t>所用材料及连接方法</a:t>
            </a:r>
            <a:endParaRPr lang="zh-CN" altLang="en-US" sz="2400" b="1" dirty="0">
              <a:solidFill>
                <a:schemeClr val="accent6"/>
              </a:solidFill>
            </a:endParaRPr>
          </a:p>
        </p:txBody>
      </p:sp>
      <p:sp>
        <p:nvSpPr>
          <p:cNvPr id="3" name="对角圆角矩形 2"/>
          <p:cNvSpPr/>
          <p:nvPr/>
        </p:nvSpPr>
        <p:spPr>
          <a:xfrm>
            <a:off x="3456305" y="3035300"/>
            <a:ext cx="1372235" cy="762000"/>
          </a:xfrm>
          <a:prstGeom prst="round2DiagRect">
            <a:avLst>
              <a:gd name="adj1" fmla="val 26000"/>
              <a:gd name="adj2" fmla="val 0"/>
            </a:avLst>
          </a:prstGeom>
          <a:solidFill>
            <a:schemeClr val="accent6"/>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2000" b="1"/>
              <a:t>第一部分</a:t>
            </a:r>
          </a:p>
        </p:txBody>
      </p:sp>
    </p:spTree>
    <p:extLst>
      <p:ext uri="{BB962C8B-B14F-4D97-AF65-F5344CB8AC3E}">
        <p14:creationId xmlns:p14="http://schemas.microsoft.com/office/powerpoint/2010/main" val="5529586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49786" y="320964"/>
            <a:ext cx="4632613" cy="6176817"/>
          </a:xfrm>
          <a:prstGeom prst="rect">
            <a:avLst/>
          </a:prstGeom>
        </p:spPr>
      </p:pic>
      <p:sp>
        <p:nvSpPr>
          <p:cNvPr id="3" name="文本框 2"/>
          <p:cNvSpPr txBox="1"/>
          <p:nvPr/>
        </p:nvSpPr>
        <p:spPr>
          <a:xfrm>
            <a:off x="498764" y="997527"/>
            <a:ext cx="5375563" cy="3600986"/>
          </a:xfrm>
          <a:prstGeom prst="rect">
            <a:avLst/>
          </a:prstGeom>
          <a:noFill/>
        </p:spPr>
        <p:txBody>
          <a:bodyPr wrap="square" rtlCol="0">
            <a:spAutoFit/>
          </a:bodyPr>
          <a:lstStyle/>
          <a:p>
            <a:r>
              <a:rPr lang="zh-CN" altLang="en-US" sz="3600" dirty="0" smtClean="0">
                <a:solidFill>
                  <a:srgbClr val="0070C0"/>
                </a:solidFill>
              </a:rPr>
              <a:t>材料：</a:t>
            </a:r>
            <a:endParaRPr lang="en-US" altLang="zh-CN" sz="3600" dirty="0" smtClean="0">
              <a:solidFill>
                <a:srgbClr val="0070C0"/>
              </a:solidFill>
            </a:endParaRPr>
          </a:p>
          <a:p>
            <a:r>
              <a:rPr lang="en-US" altLang="zh-CN" sz="3200" dirty="0" smtClean="0">
                <a:solidFill>
                  <a:srgbClr val="00B0F0"/>
                </a:solidFill>
              </a:rPr>
              <a:t>Arduino UNO R3</a:t>
            </a:r>
            <a:r>
              <a:rPr lang="zh-CN" altLang="en-US" sz="3200" dirty="0" smtClean="0">
                <a:solidFill>
                  <a:srgbClr val="00B0F0"/>
                </a:solidFill>
              </a:rPr>
              <a:t>板一块，面包板一块，</a:t>
            </a:r>
            <a:r>
              <a:rPr lang="en-US" altLang="zh-CN" sz="3200" dirty="0" smtClean="0">
                <a:solidFill>
                  <a:srgbClr val="00B0F0"/>
                </a:solidFill>
              </a:rPr>
              <a:t>4</a:t>
            </a:r>
            <a:r>
              <a:rPr lang="zh-CN" altLang="en-US" sz="3200" dirty="0" smtClean="0">
                <a:solidFill>
                  <a:srgbClr val="00B0F0"/>
                </a:solidFill>
              </a:rPr>
              <a:t>乘</a:t>
            </a:r>
            <a:r>
              <a:rPr lang="en-US" altLang="zh-CN" sz="3200" dirty="0" smtClean="0">
                <a:solidFill>
                  <a:srgbClr val="00B0F0"/>
                </a:solidFill>
              </a:rPr>
              <a:t>4</a:t>
            </a:r>
            <a:r>
              <a:rPr lang="zh-CN" altLang="en-US" sz="3200" dirty="0" smtClean="0">
                <a:solidFill>
                  <a:srgbClr val="00B0F0"/>
                </a:solidFill>
              </a:rPr>
              <a:t>矩阵键盘一块，</a:t>
            </a:r>
            <a:r>
              <a:rPr lang="en-US" altLang="zh-CN" sz="3200" dirty="0" smtClean="0">
                <a:solidFill>
                  <a:srgbClr val="00B0F0"/>
                </a:solidFill>
              </a:rPr>
              <a:t>74hc595</a:t>
            </a:r>
            <a:r>
              <a:rPr lang="zh-CN" altLang="en-US" sz="3200" dirty="0" smtClean="0">
                <a:solidFill>
                  <a:srgbClr val="00B0F0"/>
                </a:solidFill>
              </a:rPr>
              <a:t>芯片一块，</a:t>
            </a:r>
            <a:r>
              <a:rPr lang="en-US" altLang="zh-CN" sz="3200" dirty="0" err="1" smtClean="0">
                <a:solidFill>
                  <a:srgbClr val="00B0F0"/>
                </a:solidFill>
              </a:rPr>
              <a:t>rgb</a:t>
            </a:r>
            <a:r>
              <a:rPr lang="zh-CN" altLang="en-US" sz="3200" dirty="0" smtClean="0">
                <a:solidFill>
                  <a:srgbClr val="00B0F0"/>
                </a:solidFill>
              </a:rPr>
              <a:t>灯一只，普通</a:t>
            </a:r>
            <a:r>
              <a:rPr lang="en-US" altLang="zh-CN" sz="3200" dirty="0" smtClean="0">
                <a:solidFill>
                  <a:srgbClr val="00B0F0"/>
                </a:solidFill>
              </a:rPr>
              <a:t>LED</a:t>
            </a:r>
            <a:r>
              <a:rPr lang="zh-CN" altLang="en-US" sz="3200" dirty="0" smtClean="0">
                <a:solidFill>
                  <a:srgbClr val="00B0F0"/>
                </a:solidFill>
              </a:rPr>
              <a:t>小灯泡</a:t>
            </a:r>
            <a:r>
              <a:rPr lang="en-US" altLang="zh-CN" sz="3200" dirty="0" smtClean="0">
                <a:solidFill>
                  <a:srgbClr val="00B0F0"/>
                </a:solidFill>
              </a:rPr>
              <a:t>7</a:t>
            </a:r>
            <a:r>
              <a:rPr lang="zh-CN" altLang="en-US" sz="3200" dirty="0" smtClean="0">
                <a:solidFill>
                  <a:srgbClr val="00B0F0"/>
                </a:solidFill>
              </a:rPr>
              <a:t>只，</a:t>
            </a:r>
            <a:r>
              <a:rPr lang="en-US" altLang="zh-CN" sz="3200" dirty="0" smtClean="0">
                <a:solidFill>
                  <a:srgbClr val="00B0F0"/>
                </a:solidFill>
              </a:rPr>
              <a:t>1k</a:t>
            </a:r>
            <a:r>
              <a:rPr lang="el-GR" altLang="zh-CN" sz="3200" dirty="0" smtClean="0">
                <a:solidFill>
                  <a:srgbClr val="00B0F0"/>
                </a:solidFill>
              </a:rPr>
              <a:t>Ω</a:t>
            </a:r>
            <a:r>
              <a:rPr lang="zh-CN" altLang="en-US" sz="3200" dirty="0" smtClean="0">
                <a:solidFill>
                  <a:srgbClr val="00B0F0"/>
                </a:solidFill>
              </a:rPr>
              <a:t>电阻</a:t>
            </a:r>
            <a:r>
              <a:rPr lang="en-US" altLang="zh-CN" sz="3200" dirty="0" smtClean="0">
                <a:solidFill>
                  <a:srgbClr val="00B0F0"/>
                </a:solidFill>
              </a:rPr>
              <a:t>11</a:t>
            </a:r>
            <a:r>
              <a:rPr lang="zh-CN" altLang="en-US" sz="3200" dirty="0" smtClean="0">
                <a:solidFill>
                  <a:srgbClr val="00B0F0"/>
                </a:solidFill>
              </a:rPr>
              <a:t>只，导线若干。</a:t>
            </a:r>
            <a:endParaRPr lang="zh-CN" altLang="en-US" sz="3200" dirty="0">
              <a:solidFill>
                <a:srgbClr val="00B0F0"/>
              </a:solidFill>
            </a:endParaRPr>
          </a:p>
        </p:txBody>
      </p:sp>
    </p:spTree>
    <p:extLst>
      <p:ext uri="{BB962C8B-B14F-4D97-AF65-F5344CB8AC3E}">
        <p14:creationId xmlns:p14="http://schemas.microsoft.com/office/powerpoint/2010/main" val="9537221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817418" y="789709"/>
            <a:ext cx="3773411" cy="3108543"/>
          </a:xfrm>
          <a:prstGeom prst="rect">
            <a:avLst/>
          </a:prstGeom>
          <a:noFill/>
        </p:spPr>
        <p:txBody>
          <a:bodyPr wrap="square" rtlCol="0">
            <a:spAutoFit/>
          </a:bodyPr>
          <a:lstStyle/>
          <a:p>
            <a:r>
              <a:rPr lang="zh-CN" altLang="en-US" sz="3600" dirty="0" smtClean="0">
                <a:solidFill>
                  <a:srgbClr val="0070C0"/>
                </a:solidFill>
              </a:rPr>
              <a:t>连接方法：</a:t>
            </a:r>
            <a:endParaRPr lang="en-US" altLang="zh-CN" sz="3600" dirty="0" smtClean="0">
              <a:solidFill>
                <a:srgbClr val="0070C0"/>
              </a:solidFill>
            </a:endParaRPr>
          </a:p>
          <a:p>
            <a:endParaRPr lang="en-US" altLang="zh-CN" sz="3200" dirty="0" smtClean="0">
              <a:solidFill>
                <a:srgbClr val="00B0F0"/>
              </a:solidFill>
            </a:endParaRPr>
          </a:p>
          <a:p>
            <a:r>
              <a:rPr lang="zh-CN" altLang="en-US" sz="3200" dirty="0" smtClean="0">
                <a:solidFill>
                  <a:srgbClr val="00B0F0"/>
                </a:solidFill>
              </a:rPr>
              <a:t>如</a:t>
            </a:r>
            <a:r>
              <a:rPr lang="zh-CN" altLang="en-US" sz="3200" dirty="0">
                <a:solidFill>
                  <a:srgbClr val="00B0F0"/>
                </a:solidFill>
              </a:rPr>
              <a:t>图</a:t>
            </a:r>
            <a:r>
              <a:rPr lang="zh-CN" altLang="en-US" sz="3200" dirty="0" smtClean="0">
                <a:solidFill>
                  <a:srgbClr val="00B0F0"/>
                </a:solidFill>
              </a:rPr>
              <a:t>连接后，</a:t>
            </a:r>
            <a:r>
              <a:rPr lang="en-US" altLang="zh-CN" sz="3200" dirty="0" smtClean="0">
                <a:solidFill>
                  <a:srgbClr val="00B0F0"/>
                </a:solidFill>
              </a:rPr>
              <a:t>4</a:t>
            </a:r>
            <a:r>
              <a:rPr lang="zh-CN" altLang="en-US" sz="3200" dirty="0" smtClean="0">
                <a:solidFill>
                  <a:srgbClr val="00B0F0"/>
                </a:solidFill>
              </a:rPr>
              <a:t>乘</a:t>
            </a:r>
            <a:r>
              <a:rPr lang="en-US" altLang="zh-CN" sz="3200" dirty="0" smtClean="0">
                <a:solidFill>
                  <a:srgbClr val="00B0F0"/>
                </a:solidFill>
              </a:rPr>
              <a:t>4</a:t>
            </a:r>
            <a:r>
              <a:rPr lang="zh-CN" altLang="en-US" sz="3200" dirty="0" smtClean="0">
                <a:solidFill>
                  <a:srgbClr val="00B0F0"/>
                </a:solidFill>
              </a:rPr>
              <a:t>矩阵键盘依次连接</a:t>
            </a:r>
            <a:r>
              <a:rPr lang="en-US" altLang="zh-CN" sz="3200" dirty="0" smtClean="0">
                <a:solidFill>
                  <a:srgbClr val="00B0F0"/>
                </a:solidFill>
              </a:rPr>
              <a:t>A2,A3,A4,A5,2,3,4,5</a:t>
            </a:r>
            <a:r>
              <a:rPr lang="zh-CN" altLang="en-US" sz="3200" dirty="0" smtClean="0">
                <a:solidFill>
                  <a:srgbClr val="00B0F0"/>
                </a:solidFill>
              </a:rPr>
              <a:t>号引脚</a:t>
            </a:r>
            <a:endParaRPr lang="zh-CN" altLang="en-US" dirty="0"/>
          </a:p>
        </p:txBody>
      </p:sp>
      <p:pic>
        <p:nvPicPr>
          <p:cNvPr id="3" name="图片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0829" y="411130"/>
            <a:ext cx="6833205" cy="5781851"/>
          </a:xfrm>
          <a:prstGeom prst="rect">
            <a:avLst/>
          </a:prstGeom>
        </p:spPr>
      </p:pic>
    </p:spTree>
    <p:extLst>
      <p:ext uri="{BB962C8B-B14F-4D97-AF65-F5344CB8AC3E}">
        <p14:creationId xmlns:p14="http://schemas.microsoft.com/office/powerpoint/2010/main" val="3710812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对角圆角矩形 3"/>
          <p:cNvSpPr/>
          <p:nvPr/>
        </p:nvSpPr>
        <p:spPr>
          <a:xfrm flipH="1">
            <a:off x="260350" y="330200"/>
            <a:ext cx="11671300" cy="6197600"/>
          </a:xfrm>
          <a:prstGeom prst="round2DiagRect">
            <a:avLst>
              <a:gd name="adj1" fmla="val 4989"/>
              <a:gd name="adj2" fmla="val 0"/>
            </a:avLst>
          </a:prstGeom>
          <a:solidFill>
            <a:schemeClr val="bg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384175" y="470535"/>
            <a:ext cx="5175250" cy="735965"/>
            <a:chOff x="8345" y="3174"/>
            <a:chExt cx="8150" cy="1159"/>
          </a:xfrm>
        </p:grpSpPr>
        <p:sp>
          <p:nvSpPr>
            <p:cNvPr id="5" name="文本框 4"/>
            <p:cNvSpPr txBox="1"/>
            <p:nvPr/>
          </p:nvSpPr>
          <p:spPr>
            <a:xfrm>
              <a:off x="8345" y="3174"/>
              <a:ext cx="8150" cy="725"/>
            </a:xfrm>
            <a:prstGeom prst="rect">
              <a:avLst/>
            </a:prstGeom>
            <a:noFill/>
          </p:spPr>
          <p:txBody>
            <a:bodyPr wrap="square" rtlCol="0">
              <a:spAutoFit/>
            </a:bodyPr>
            <a:lstStyle/>
            <a:p>
              <a:pPr algn="l"/>
              <a:r>
                <a:rPr lang="zh-CN" altLang="en-US" sz="2400" b="1">
                  <a:solidFill>
                    <a:schemeClr val="accent6"/>
                  </a:solidFill>
                </a:rPr>
                <a:t>蓝色简洁通用学术毕业答辩模板</a:t>
              </a:r>
            </a:p>
          </p:txBody>
        </p:sp>
        <p:sp>
          <p:nvSpPr>
            <p:cNvPr id="6" name="文本框 5"/>
            <p:cNvSpPr txBox="1"/>
            <p:nvPr/>
          </p:nvSpPr>
          <p:spPr>
            <a:xfrm>
              <a:off x="8345" y="3899"/>
              <a:ext cx="8150" cy="434"/>
            </a:xfrm>
            <a:prstGeom prst="rect">
              <a:avLst/>
            </a:prstGeom>
            <a:noFill/>
          </p:spPr>
          <p:txBody>
            <a:bodyPr wrap="square" rtlCol="0">
              <a:spAutoFit/>
            </a:bodyPr>
            <a:lstStyle/>
            <a:p>
              <a:pPr algn="l"/>
              <a:r>
                <a:rPr sz="1200">
                  <a:solidFill>
                    <a:schemeClr val="accent6"/>
                  </a:solidFill>
                </a:rPr>
                <a:t>Blue Concise </a:t>
              </a:r>
              <a:r>
                <a:rPr lang="en-US" sz="1200">
                  <a:solidFill>
                    <a:schemeClr val="accent6"/>
                  </a:solidFill>
                </a:rPr>
                <a:t>G</a:t>
              </a:r>
              <a:r>
                <a:rPr sz="1200">
                  <a:solidFill>
                    <a:schemeClr val="accent6"/>
                  </a:solidFill>
                </a:rPr>
                <a:t>eneral Academic Graduation Defense </a:t>
              </a:r>
              <a:r>
                <a:rPr lang="en-US" sz="1200">
                  <a:solidFill>
                    <a:schemeClr val="accent6"/>
                  </a:solidFill>
                </a:rPr>
                <a:t>T</a:t>
              </a:r>
              <a:r>
                <a:rPr sz="1200">
                  <a:solidFill>
                    <a:schemeClr val="accent6"/>
                  </a:solidFill>
                </a:rPr>
                <a:t>emplate</a:t>
              </a:r>
            </a:p>
          </p:txBody>
        </p:sp>
      </p:grpSp>
      <p:grpSp>
        <p:nvGrpSpPr>
          <p:cNvPr id="12" name="组合 11"/>
          <p:cNvGrpSpPr/>
          <p:nvPr/>
        </p:nvGrpSpPr>
        <p:grpSpPr>
          <a:xfrm>
            <a:off x="1657033" y="2235200"/>
            <a:ext cx="8877935" cy="1168400"/>
            <a:chOff x="2592" y="3520"/>
            <a:chExt cx="13981" cy="1840"/>
          </a:xfrm>
        </p:grpSpPr>
        <p:sp>
          <p:nvSpPr>
            <p:cNvPr id="8" name="对角圆角矩形 7"/>
            <p:cNvSpPr/>
            <p:nvPr/>
          </p:nvSpPr>
          <p:spPr>
            <a:xfrm>
              <a:off x="2592" y="3520"/>
              <a:ext cx="1840" cy="1840"/>
            </a:xfrm>
            <a:prstGeom prst="round2DiagRect">
              <a:avLst/>
            </a:prstGeom>
            <a:solidFill>
              <a:schemeClr val="accent6"/>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对角圆角矩形 8"/>
            <p:cNvSpPr/>
            <p:nvPr/>
          </p:nvSpPr>
          <p:spPr>
            <a:xfrm>
              <a:off x="6639" y="3520"/>
              <a:ext cx="1840" cy="1840"/>
            </a:xfrm>
            <a:prstGeom prst="round2DiagRect">
              <a:avLst/>
            </a:prstGeom>
            <a:solidFill>
              <a:schemeClr val="accent6"/>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对角圆角矩形 9"/>
            <p:cNvSpPr/>
            <p:nvPr/>
          </p:nvSpPr>
          <p:spPr>
            <a:xfrm>
              <a:off x="10686" y="3520"/>
              <a:ext cx="1840" cy="1840"/>
            </a:xfrm>
            <a:prstGeom prst="round2DiagRect">
              <a:avLst/>
            </a:prstGeom>
            <a:solidFill>
              <a:schemeClr val="accent6"/>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对角圆角矩形 10"/>
            <p:cNvSpPr/>
            <p:nvPr/>
          </p:nvSpPr>
          <p:spPr>
            <a:xfrm>
              <a:off x="14733" y="3520"/>
              <a:ext cx="1840" cy="1840"/>
            </a:xfrm>
            <a:prstGeom prst="round2DiagRect">
              <a:avLst/>
            </a:prstGeom>
            <a:solidFill>
              <a:schemeClr val="accent6"/>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13" name="直接连接符 12"/>
          <p:cNvCxnSpPr/>
          <p:nvPr/>
        </p:nvCxnSpPr>
        <p:spPr>
          <a:xfrm>
            <a:off x="1953895" y="4137660"/>
            <a:ext cx="422910" cy="0"/>
          </a:xfrm>
          <a:prstGeom prst="line">
            <a:avLst/>
          </a:prstGeom>
          <a:ln>
            <a:solidFill>
              <a:schemeClr val="accent6"/>
            </a:solidFill>
          </a:ln>
        </p:spPr>
        <p:style>
          <a:lnRef idx="3">
            <a:schemeClr val="accent5"/>
          </a:lnRef>
          <a:fillRef idx="0">
            <a:schemeClr val="accent5"/>
          </a:fillRef>
          <a:effectRef idx="2">
            <a:schemeClr val="accent5"/>
          </a:effectRef>
          <a:fontRef idx="minor">
            <a:schemeClr val="tx1"/>
          </a:fontRef>
        </p:style>
      </p:cxnSp>
      <p:sp>
        <p:nvSpPr>
          <p:cNvPr id="14" name="文本框 13"/>
          <p:cNvSpPr txBox="1"/>
          <p:nvPr/>
        </p:nvSpPr>
        <p:spPr>
          <a:xfrm>
            <a:off x="1050290" y="4277360"/>
            <a:ext cx="2382520" cy="2061210"/>
          </a:xfrm>
          <a:prstGeom prst="rect">
            <a:avLst/>
          </a:prstGeom>
          <a:noFill/>
        </p:spPr>
        <p:txBody>
          <a:bodyPr wrap="square" rtlCol="0">
            <a:spAutoFit/>
          </a:bodyPr>
          <a:lstStyle/>
          <a:p>
            <a:pPr algn="ctr"/>
            <a:r>
              <a:rPr lang="zh-CN" altLang="en-US" sz="1600">
                <a:solidFill>
                  <a:schemeClr val="accent6"/>
                </a:solidFill>
                <a:sym typeface="+mn-ea"/>
              </a:rPr>
              <a:t>单击添加论点内容单击添加论点内容单击添加论点内容单击添加论点内容单击添加论点内容</a:t>
            </a:r>
          </a:p>
          <a:p>
            <a:pPr algn="ctr"/>
            <a:r>
              <a:rPr lang="zh-CN" altLang="en-US" sz="1600">
                <a:solidFill>
                  <a:schemeClr val="accent6"/>
                </a:solidFill>
                <a:sym typeface="+mn-ea"/>
              </a:rPr>
              <a:t>单击添加论点内容单击添加论点内容单击添加论点内容单击添加论点内容</a:t>
            </a:r>
          </a:p>
        </p:txBody>
      </p:sp>
      <p:sp>
        <p:nvSpPr>
          <p:cNvPr id="15" name="文本框 14"/>
          <p:cNvSpPr txBox="1"/>
          <p:nvPr/>
        </p:nvSpPr>
        <p:spPr>
          <a:xfrm>
            <a:off x="1050290" y="3672205"/>
            <a:ext cx="2382520" cy="368300"/>
          </a:xfrm>
          <a:prstGeom prst="rect">
            <a:avLst/>
          </a:prstGeom>
          <a:noFill/>
        </p:spPr>
        <p:txBody>
          <a:bodyPr wrap="square" rtlCol="0">
            <a:spAutoFit/>
          </a:bodyPr>
          <a:lstStyle/>
          <a:p>
            <a:pPr algn="ctr"/>
            <a:r>
              <a:rPr lang="zh-CN" altLang="en-US" b="1">
                <a:solidFill>
                  <a:schemeClr val="accent6"/>
                </a:solidFill>
              </a:rPr>
              <a:t>单击添加论点</a:t>
            </a:r>
          </a:p>
        </p:txBody>
      </p:sp>
      <p:sp>
        <p:nvSpPr>
          <p:cNvPr id="2050" name="试管"/>
          <p:cNvSpPr/>
          <p:nvPr/>
        </p:nvSpPr>
        <p:spPr bwMode="auto">
          <a:xfrm>
            <a:off x="1993265" y="2570480"/>
            <a:ext cx="496570" cy="496570"/>
          </a:xfrm>
          <a:custGeom>
            <a:avLst/>
            <a:gdLst>
              <a:gd name="T0" fmla="*/ 1162982 w 3584"/>
              <a:gd name="T1" fmla="*/ 601256 h 3740"/>
              <a:gd name="T2" fmla="*/ 1162982 w 3584"/>
              <a:gd name="T3" fmla="*/ 187261 h 3740"/>
              <a:gd name="T4" fmla="*/ 1181274 w 3584"/>
              <a:gd name="T5" fmla="*/ 187261 h 3740"/>
              <a:gd name="T6" fmla="*/ 1275140 w 3584"/>
              <a:gd name="T7" fmla="*/ 93871 h 3740"/>
              <a:gd name="T8" fmla="*/ 1181274 w 3584"/>
              <a:gd name="T9" fmla="*/ 0 h 3740"/>
              <a:gd name="T10" fmla="*/ 706165 w 3584"/>
              <a:gd name="T11" fmla="*/ 0 h 3740"/>
              <a:gd name="T12" fmla="*/ 612780 w 3584"/>
              <a:gd name="T13" fmla="*/ 93871 h 3740"/>
              <a:gd name="T14" fmla="*/ 706165 w 3584"/>
              <a:gd name="T15" fmla="*/ 187261 h 3740"/>
              <a:gd name="T16" fmla="*/ 750451 w 3584"/>
              <a:gd name="T17" fmla="*/ 187261 h 3740"/>
              <a:gd name="T18" fmla="*/ 750451 w 3584"/>
              <a:gd name="T19" fmla="*/ 601256 h 3740"/>
              <a:gd name="T20" fmla="*/ 600264 w 3584"/>
              <a:gd name="T21" fmla="*/ 829916 h 3740"/>
              <a:gd name="T22" fmla="*/ 600264 w 3584"/>
              <a:gd name="T23" fmla="*/ 1575588 h 3740"/>
              <a:gd name="T24" fmla="*/ 513618 w 3584"/>
              <a:gd name="T25" fmla="*/ 1800397 h 3740"/>
              <a:gd name="T26" fmla="*/ 1537966 w 3584"/>
              <a:gd name="T27" fmla="*/ 1800397 h 3740"/>
              <a:gd name="T28" fmla="*/ 1725218 w 3584"/>
              <a:gd name="T29" fmla="*/ 1612655 h 3740"/>
              <a:gd name="T30" fmla="*/ 1162982 w 3584"/>
              <a:gd name="T31" fmla="*/ 601256 h 3740"/>
              <a:gd name="T32" fmla="*/ 1535560 w 3584"/>
              <a:gd name="T33" fmla="*/ 1599176 h 3740"/>
              <a:gd name="T34" fmla="*/ 1459504 w 3584"/>
              <a:gd name="T35" fmla="*/ 1576069 h 3740"/>
              <a:gd name="T36" fmla="*/ 1136507 w 3584"/>
              <a:gd name="T37" fmla="*/ 975295 h 3740"/>
              <a:gd name="T38" fmla="*/ 642624 w 3584"/>
              <a:gd name="T39" fmla="*/ 975295 h 3740"/>
              <a:gd name="T40" fmla="*/ 825062 w 3584"/>
              <a:gd name="T41" fmla="*/ 637841 h 3740"/>
              <a:gd name="T42" fmla="*/ 825062 w 3584"/>
              <a:gd name="T43" fmla="*/ 187261 h 3740"/>
              <a:gd name="T44" fmla="*/ 1087889 w 3584"/>
              <a:gd name="T45" fmla="*/ 187261 h 3740"/>
              <a:gd name="T46" fmla="*/ 1087889 w 3584"/>
              <a:gd name="T47" fmla="*/ 637841 h 3740"/>
              <a:gd name="T48" fmla="*/ 1270808 w 3584"/>
              <a:gd name="T49" fmla="*/ 975295 h 3740"/>
              <a:gd name="T50" fmla="*/ 1264550 w 3584"/>
              <a:gd name="T51" fmla="*/ 975295 h 3740"/>
              <a:gd name="T52" fmla="*/ 1558665 w 3584"/>
              <a:gd name="T53" fmla="*/ 1522635 h 3740"/>
              <a:gd name="T54" fmla="*/ 1535560 w 3584"/>
              <a:gd name="T55" fmla="*/ 1599176 h 3740"/>
              <a:gd name="T56" fmla="*/ 525171 w 3584"/>
              <a:gd name="T57" fmla="*/ 487648 h 3740"/>
              <a:gd name="T58" fmla="*/ 506398 w 3584"/>
              <a:gd name="T59" fmla="*/ 487648 h 3740"/>
              <a:gd name="T60" fmla="*/ 600264 w 3584"/>
              <a:gd name="T61" fmla="*/ 393777 h 3740"/>
              <a:gd name="T62" fmla="*/ 506398 w 3584"/>
              <a:gd name="T63" fmla="*/ 299906 h 3740"/>
              <a:gd name="T64" fmla="*/ 93866 w 3584"/>
              <a:gd name="T65" fmla="*/ 299906 h 3740"/>
              <a:gd name="T66" fmla="*/ 0 w 3584"/>
              <a:gd name="T67" fmla="*/ 393777 h 3740"/>
              <a:gd name="T68" fmla="*/ 93866 w 3584"/>
              <a:gd name="T69" fmla="*/ 487648 h 3740"/>
              <a:gd name="T70" fmla="*/ 75093 w 3584"/>
              <a:gd name="T71" fmla="*/ 487648 h 3740"/>
              <a:gd name="T72" fmla="*/ 75093 w 3584"/>
              <a:gd name="T73" fmla="*/ 1575588 h 3740"/>
              <a:gd name="T74" fmla="*/ 300373 w 3584"/>
              <a:gd name="T75" fmla="*/ 1800397 h 3740"/>
              <a:gd name="T76" fmla="*/ 525171 w 3584"/>
              <a:gd name="T77" fmla="*/ 1575588 h 3740"/>
              <a:gd name="T78" fmla="*/ 525171 w 3584"/>
              <a:gd name="T79" fmla="*/ 487648 h 3740"/>
              <a:gd name="T80" fmla="*/ 449596 w 3584"/>
              <a:gd name="T81" fmla="*/ 899236 h 3740"/>
              <a:gd name="T82" fmla="*/ 300373 w 3584"/>
              <a:gd name="T83" fmla="*/ 899236 h 3740"/>
              <a:gd name="T84" fmla="*/ 300373 w 3584"/>
              <a:gd name="T85" fmla="*/ 1481717 h 3740"/>
              <a:gd name="T86" fmla="*/ 244053 w 3584"/>
              <a:gd name="T87" fmla="*/ 1538040 h 3740"/>
              <a:gd name="T88" fmla="*/ 187733 w 3584"/>
              <a:gd name="T89" fmla="*/ 1481717 h 3740"/>
              <a:gd name="T90" fmla="*/ 187733 w 3584"/>
              <a:gd name="T91" fmla="*/ 899236 h 3740"/>
              <a:gd name="T92" fmla="*/ 148261 w 3584"/>
              <a:gd name="T93" fmla="*/ 899236 h 3740"/>
              <a:gd name="T94" fmla="*/ 148261 w 3584"/>
              <a:gd name="T95" fmla="*/ 487648 h 3740"/>
              <a:gd name="T96" fmla="*/ 449596 w 3584"/>
              <a:gd name="T97" fmla="*/ 487648 h 3740"/>
              <a:gd name="T98" fmla="*/ 449596 w 3584"/>
              <a:gd name="T99" fmla="*/ 899236 h 374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3584" h="3740">
                <a:moveTo>
                  <a:pt x="2416" y="1249"/>
                </a:moveTo>
                <a:cubicBezTo>
                  <a:pt x="2416" y="389"/>
                  <a:pt x="2416" y="389"/>
                  <a:pt x="2416" y="389"/>
                </a:cubicBezTo>
                <a:cubicBezTo>
                  <a:pt x="2454" y="389"/>
                  <a:pt x="2454" y="389"/>
                  <a:pt x="2454" y="389"/>
                </a:cubicBezTo>
                <a:cubicBezTo>
                  <a:pt x="2562" y="389"/>
                  <a:pt x="2649" y="302"/>
                  <a:pt x="2649" y="195"/>
                </a:cubicBezTo>
                <a:cubicBezTo>
                  <a:pt x="2649" y="87"/>
                  <a:pt x="2562" y="0"/>
                  <a:pt x="2454" y="0"/>
                </a:cubicBezTo>
                <a:cubicBezTo>
                  <a:pt x="1467" y="0"/>
                  <a:pt x="1467" y="0"/>
                  <a:pt x="1467" y="0"/>
                </a:cubicBezTo>
                <a:cubicBezTo>
                  <a:pt x="1360" y="0"/>
                  <a:pt x="1273" y="87"/>
                  <a:pt x="1273" y="195"/>
                </a:cubicBezTo>
                <a:cubicBezTo>
                  <a:pt x="1273" y="302"/>
                  <a:pt x="1360" y="389"/>
                  <a:pt x="1467" y="389"/>
                </a:cubicBezTo>
                <a:cubicBezTo>
                  <a:pt x="1559" y="389"/>
                  <a:pt x="1559" y="389"/>
                  <a:pt x="1559" y="389"/>
                </a:cubicBezTo>
                <a:cubicBezTo>
                  <a:pt x="1559" y="1249"/>
                  <a:pt x="1559" y="1249"/>
                  <a:pt x="1559" y="1249"/>
                </a:cubicBezTo>
                <a:cubicBezTo>
                  <a:pt x="1446" y="1412"/>
                  <a:pt x="1343" y="1571"/>
                  <a:pt x="1247" y="1724"/>
                </a:cubicBezTo>
                <a:cubicBezTo>
                  <a:pt x="1247" y="3273"/>
                  <a:pt x="1247" y="3273"/>
                  <a:pt x="1247" y="3273"/>
                </a:cubicBezTo>
                <a:cubicBezTo>
                  <a:pt x="1247" y="3453"/>
                  <a:pt x="1179" y="3616"/>
                  <a:pt x="1067" y="3740"/>
                </a:cubicBezTo>
                <a:cubicBezTo>
                  <a:pt x="3195" y="3740"/>
                  <a:pt x="3195" y="3740"/>
                  <a:pt x="3195" y="3740"/>
                </a:cubicBezTo>
                <a:cubicBezTo>
                  <a:pt x="3410" y="3740"/>
                  <a:pt x="3584" y="3566"/>
                  <a:pt x="3584" y="3350"/>
                </a:cubicBezTo>
                <a:cubicBezTo>
                  <a:pt x="3584" y="3350"/>
                  <a:pt x="3200" y="2384"/>
                  <a:pt x="2416" y="1249"/>
                </a:cubicBezTo>
                <a:close/>
                <a:moveTo>
                  <a:pt x="3190" y="3322"/>
                </a:moveTo>
                <a:cubicBezTo>
                  <a:pt x="3133" y="3353"/>
                  <a:pt x="3063" y="3331"/>
                  <a:pt x="3032" y="3274"/>
                </a:cubicBezTo>
                <a:cubicBezTo>
                  <a:pt x="2361" y="2026"/>
                  <a:pt x="2361" y="2026"/>
                  <a:pt x="2361" y="2026"/>
                </a:cubicBezTo>
                <a:cubicBezTo>
                  <a:pt x="1335" y="2026"/>
                  <a:pt x="1335" y="2026"/>
                  <a:pt x="1335" y="2026"/>
                </a:cubicBezTo>
                <a:cubicBezTo>
                  <a:pt x="1714" y="1325"/>
                  <a:pt x="1714" y="1325"/>
                  <a:pt x="1714" y="1325"/>
                </a:cubicBezTo>
                <a:cubicBezTo>
                  <a:pt x="1714" y="389"/>
                  <a:pt x="1714" y="389"/>
                  <a:pt x="1714" y="389"/>
                </a:cubicBezTo>
                <a:cubicBezTo>
                  <a:pt x="2260" y="389"/>
                  <a:pt x="2260" y="389"/>
                  <a:pt x="2260" y="389"/>
                </a:cubicBezTo>
                <a:cubicBezTo>
                  <a:pt x="2260" y="1325"/>
                  <a:pt x="2260" y="1325"/>
                  <a:pt x="2260" y="1325"/>
                </a:cubicBezTo>
                <a:cubicBezTo>
                  <a:pt x="2640" y="2026"/>
                  <a:pt x="2640" y="2026"/>
                  <a:pt x="2640" y="2026"/>
                </a:cubicBezTo>
                <a:cubicBezTo>
                  <a:pt x="2627" y="2026"/>
                  <a:pt x="2627" y="2026"/>
                  <a:pt x="2627" y="2026"/>
                </a:cubicBezTo>
                <a:cubicBezTo>
                  <a:pt x="3238" y="3163"/>
                  <a:pt x="3238" y="3163"/>
                  <a:pt x="3238" y="3163"/>
                </a:cubicBezTo>
                <a:cubicBezTo>
                  <a:pt x="3269" y="3220"/>
                  <a:pt x="3247" y="3291"/>
                  <a:pt x="3190" y="3322"/>
                </a:cubicBezTo>
                <a:close/>
                <a:moveTo>
                  <a:pt x="1091" y="1013"/>
                </a:moveTo>
                <a:cubicBezTo>
                  <a:pt x="1052" y="1013"/>
                  <a:pt x="1052" y="1013"/>
                  <a:pt x="1052" y="1013"/>
                </a:cubicBezTo>
                <a:cubicBezTo>
                  <a:pt x="1160" y="1013"/>
                  <a:pt x="1247" y="925"/>
                  <a:pt x="1247" y="818"/>
                </a:cubicBezTo>
                <a:cubicBezTo>
                  <a:pt x="1247" y="710"/>
                  <a:pt x="1160" y="623"/>
                  <a:pt x="1052" y="623"/>
                </a:cubicBezTo>
                <a:cubicBezTo>
                  <a:pt x="195" y="623"/>
                  <a:pt x="195" y="623"/>
                  <a:pt x="195" y="623"/>
                </a:cubicBezTo>
                <a:cubicBezTo>
                  <a:pt x="87" y="623"/>
                  <a:pt x="0" y="710"/>
                  <a:pt x="0" y="818"/>
                </a:cubicBezTo>
                <a:cubicBezTo>
                  <a:pt x="0" y="925"/>
                  <a:pt x="87" y="1013"/>
                  <a:pt x="195" y="1013"/>
                </a:cubicBezTo>
                <a:cubicBezTo>
                  <a:pt x="156" y="1013"/>
                  <a:pt x="156" y="1013"/>
                  <a:pt x="156" y="1013"/>
                </a:cubicBezTo>
                <a:cubicBezTo>
                  <a:pt x="156" y="3273"/>
                  <a:pt x="156" y="3273"/>
                  <a:pt x="156" y="3273"/>
                </a:cubicBezTo>
                <a:cubicBezTo>
                  <a:pt x="156" y="3531"/>
                  <a:pt x="365" y="3740"/>
                  <a:pt x="624" y="3740"/>
                </a:cubicBezTo>
                <a:cubicBezTo>
                  <a:pt x="882" y="3740"/>
                  <a:pt x="1091" y="3531"/>
                  <a:pt x="1091" y="3273"/>
                </a:cubicBezTo>
                <a:lnTo>
                  <a:pt x="1091" y="1013"/>
                </a:lnTo>
                <a:close/>
                <a:moveTo>
                  <a:pt x="934" y="1868"/>
                </a:moveTo>
                <a:cubicBezTo>
                  <a:pt x="624" y="1868"/>
                  <a:pt x="624" y="1868"/>
                  <a:pt x="624" y="1868"/>
                </a:cubicBezTo>
                <a:cubicBezTo>
                  <a:pt x="624" y="3078"/>
                  <a:pt x="624" y="3078"/>
                  <a:pt x="624" y="3078"/>
                </a:cubicBezTo>
                <a:cubicBezTo>
                  <a:pt x="624" y="3142"/>
                  <a:pt x="571" y="3195"/>
                  <a:pt x="507" y="3195"/>
                </a:cubicBezTo>
                <a:cubicBezTo>
                  <a:pt x="442" y="3195"/>
                  <a:pt x="390" y="3142"/>
                  <a:pt x="390" y="3078"/>
                </a:cubicBezTo>
                <a:cubicBezTo>
                  <a:pt x="390" y="1868"/>
                  <a:pt x="390" y="1868"/>
                  <a:pt x="390" y="1868"/>
                </a:cubicBezTo>
                <a:cubicBezTo>
                  <a:pt x="308" y="1868"/>
                  <a:pt x="308" y="1868"/>
                  <a:pt x="308" y="1868"/>
                </a:cubicBezTo>
                <a:cubicBezTo>
                  <a:pt x="308" y="1013"/>
                  <a:pt x="308" y="1013"/>
                  <a:pt x="308" y="1013"/>
                </a:cubicBezTo>
                <a:cubicBezTo>
                  <a:pt x="934" y="1013"/>
                  <a:pt x="934" y="1013"/>
                  <a:pt x="934" y="1013"/>
                </a:cubicBezTo>
                <a:lnTo>
                  <a:pt x="934" y="186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p>
        </p:txBody>
      </p:sp>
      <p:sp>
        <p:nvSpPr>
          <p:cNvPr id="16" name="试管"/>
          <p:cNvSpPr/>
          <p:nvPr/>
        </p:nvSpPr>
        <p:spPr bwMode="auto">
          <a:xfrm>
            <a:off x="4563110" y="2571115"/>
            <a:ext cx="496570" cy="496570"/>
          </a:xfrm>
          <a:custGeom>
            <a:avLst/>
            <a:gdLst>
              <a:gd name="T0" fmla="*/ 1162982 w 3584"/>
              <a:gd name="T1" fmla="*/ 601256 h 3740"/>
              <a:gd name="T2" fmla="*/ 1162982 w 3584"/>
              <a:gd name="T3" fmla="*/ 187261 h 3740"/>
              <a:gd name="T4" fmla="*/ 1181274 w 3584"/>
              <a:gd name="T5" fmla="*/ 187261 h 3740"/>
              <a:gd name="T6" fmla="*/ 1275140 w 3584"/>
              <a:gd name="T7" fmla="*/ 93871 h 3740"/>
              <a:gd name="T8" fmla="*/ 1181274 w 3584"/>
              <a:gd name="T9" fmla="*/ 0 h 3740"/>
              <a:gd name="T10" fmla="*/ 706165 w 3584"/>
              <a:gd name="T11" fmla="*/ 0 h 3740"/>
              <a:gd name="T12" fmla="*/ 612780 w 3584"/>
              <a:gd name="T13" fmla="*/ 93871 h 3740"/>
              <a:gd name="T14" fmla="*/ 706165 w 3584"/>
              <a:gd name="T15" fmla="*/ 187261 h 3740"/>
              <a:gd name="T16" fmla="*/ 750451 w 3584"/>
              <a:gd name="T17" fmla="*/ 187261 h 3740"/>
              <a:gd name="T18" fmla="*/ 750451 w 3584"/>
              <a:gd name="T19" fmla="*/ 601256 h 3740"/>
              <a:gd name="T20" fmla="*/ 600264 w 3584"/>
              <a:gd name="T21" fmla="*/ 829916 h 3740"/>
              <a:gd name="T22" fmla="*/ 600264 w 3584"/>
              <a:gd name="T23" fmla="*/ 1575588 h 3740"/>
              <a:gd name="T24" fmla="*/ 513618 w 3584"/>
              <a:gd name="T25" fmla="*/ 1800397 h 3740"/>
              <a:gd name="T26" fmla="*/ 1537966 w 3584"/>
              <a:gd name="T27" fmla="*/ 1800397 h 3740"/>
              <a:gd name="T28" fmla="*/ 1725218 w 3584"/>
              <a:gd name="T29" fmla="*/ 1612655 h 3740"/>
              <a:gd name="T30" fmla="*/ 1162982 w 3584"/>
              <a:gd name="T31" fmla="*/ 601256 h 3740"/>
              <a:gd name="T32" fmla="*/ 1535560 w 3584"/>
              <a:gd name="T33" fmla="*/ 1599176 h 3740"/>
              <a:gd name="T34" fmla="*/ 1459504 w 3584"/>
              <a:gd name="T35" fmla="*/ 1576069 h 3740"/>
              <a:gd name="T36" fmla="*/ 1136507 w 3584"/>
              <a:gd name="T37" fmla="*/ 975295 h 3740"/>
              <a:gd name="T38" fmla="*/ 642624 w 3584"/>
              <a:gd name="T39" fmla="*/ 975295 h 3740"/>
              <a:gd name="T40" fmla="*/ 825062 w 3584"/>
              <a:gd name="T41" fmla="*/ 637841 h 3740"/>
              <a:gd name="T42" fmla="*/ 825062 w 3584"/>
              <a:gd name="T43" fmla="*/ 187261 h 3740"/>
              <a:gd name="T44" fmla="*/ 1087889 w 3584"/>
              <a:gd name="T45" fmla="*/ 187261 h 3740"/>
              <a:gd name="T46" fmla="*/ 1087889 w 3584"/>
              <a:gd name="T47" fmla="*/ 637841 h 3740"/>
              <a:gd name="T48" fmla="*/ 1270808 w 3584"/>
              <a:gd name="T49" fmla="*/ 975295 h 3740"/>
              <a:gd name="T50" fmla="*/ 1264550 w 3584"/>
              <a:gd name="T51" fmla="*/ 975295 h 3740"/>
              <a:gd name="T52" fmla="*/ 1558665 w 3584"/>
              <a:gd name="T53" fmla="*/ 1522635 h 3740"/>
              <a:gd name="T54" fmla="*/ 1535560 w 3584"/>
              <a:gd name="T55" fmla="*/ 1599176 h 3740"/>
              <a:gd name="T56" fmla="*/ 525171 w 3584"/>
              <a:gd name="T57" fmla="*/ 487648 h 3740"/>
              <a:gd name="T58" fmla="*/ 506398 w 3584"/>
              <a:gd name="T59" fmla="*/ 487648 h 3740"/>
              <a:gd name="T60" fmla="*/ 600264 w 3584"/>
              <a:gd name="T61" fmla="*/ 393777 h 3740"/>
              <a:gd name="T62" fmla="*/ 506398 w 3584"/>
              <a:gd name="T63" fmla="*/ 299906 h 3740"/>
              <a:gd name="T64" fmla="*/ 93866 w 3584"/>
              <a:gd name="T65" fmla="*/ 299906 h 3740"/>
              <a:gd name="T66" fmla="*/ 0 w 3584"/>
              <a:gd name="T67" fmla="*/ 393777 h 3740"/>
              <a:gd name="T68" fmla="*/ 93866 w 3584"/>
              <a:gd name="T69" fmla="*/ 487648 h 3740"/>
              <a:gd name="T70" fmla="*/ 75093 w 3584"/>
              <a:gd name="T71" fmla="*/ 487648 h 3740"/>
              <a:gd name="T72" fmla="*/ 75093 w 3584"/>
              <a:gd name="T73" fmla="*/ 1575588 h 3740"/>
              <a:gd name="T74" fmla="*/ 300373 w 3584"/>
              <a:gd name="T75" fmla="*/ 1800397 h 3740"/>
              <a:gd name="T76" fmla="*/ 525171 w 3584"/>
              <a:gd name="T77" fmla="*/ 1575588 h 3740"/>
              <a:gd name="T78" fmla="*/ 525171 w 3584"/>
              <a:gd name="T79" fmla="*/ 487648 h 3740"/>
              <a:gd name="T80" fmla="*/ 449596 w 3584"/>
              <a:gd name="T81" fmla="*/ 899236 h 3740"/>
              <a:gd name="T82" fmla="*/ 300373 w 3584"/>
              <a:gd name="T83" fmla="*/ 899236 h 3740"/>
              <a:gd name="T84" fmla="*/ 300373 w 3584"/>
              <a:gd name="T85" fmla="*/ 1481717 h 3740"/>
              <a:gd name="T86" fmla="*/ 244053 w 3584"/>
              <a:gd name="T87" fmla="*/ 1538040 h 3740"/>
              <a:gd name="T88" fmla="*/ 187733 w 3584"/>
              <a:gd name="T89" fmla="*/ 1481717 h 3740"/>
              <a:gd name="T90" fmla="*/ 187733 w 3584"/>
              <a:gd name="T91" fmla="*/ 899236 h 3740"/>
              <a:gd name="T92" fmla="*/ 148261 w 3584"/>
              <a:gd name="T93" fmla="*/ 899236 h 3740"/>
              <a:gd name="T94" fmla="*/ 148261 w 3584"/>
              <a:gd name="T95" fmla="*/ 487648 h 3740"/>
              <a:gd name="T96" fmla="*/ 449596 w 3584"/>
              <a:gd name="T97" fmla="*/ 487648 h 3740"/>
              <a:gd name="T98" fmla="*/ 449596 w 3584"/>
              <a:gd name="T99" fmla="*/ 899236 h 374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3584" h="3740">
                <a:moveTo>
                  <a:pt x="2416" y="1249"/>
                </a:moveTo>
                <a:cubicBezTo>
                  <a:pt x="2416" y="389"/>
                  <a:pt x="2416" y="389"/>
                  <a:pt x="2416" y="389"/>
                </a:cubicBezTo>
                <a:cubicBezTo>
                  <a:pt x="2454" y="389"/>
                  <a:pt x="2454" y="389"/>
                  <a:pt x="2454" y="389"/>
                </a:cubicBezTo>
                <a:cubicBezTo>
                  <a:pt x="2562" y="389"/>
                  <a:pt x="2649" y="302"/>
                  <a:pt x="2649" y="195"/>
                </a:cubicBezTo>
                <a:cubicBezTo>
                  <a:pt x="2649" y="87"/>
                  <a:pt x="2562" y="0"/>
                  <a:pt x="2454" y="0"/>
                </a:cubicBezTo>
                <a:cubicBezTo>
                  <a:pt x="1467" y="0"/>
                  <a:pt x="1467" y="0"/>
                  <a:pt x="1467" y="0"/>
                </a:cubicBezTo>
                <a:cubicBezTo>
                  <a:pt x="1360" y="0"/>
                  <a:pt x="1273" y="87"/>
                  <a:pt x="1273" y="195"/>
                </a:cubicBezTo>
                <a:cubicBezTo>
                  <a:pt x="1273" y="302"/>
                  <a:pt x="1360" y="389"/>
                  <a:pt x="1467" y="389"/>
                </a:cubicBezTo>
                <a:cubicBezTo>
                  <a:pt x="1559" y="389"/>
                  <a:pt x="1559" y="389"/>
                  <a:pt x="1559" y="389"/>
                </a:cubicBezTo>
                <a:cubicBezTo>
                  <a:pt x="1559" y="1249"/>
                  <a:pt x="1559" y="1249"/>
                  <a:pt x="1559" y="1249"/>
                </a:cubicBezTo>
                <a:cubicBezTo>
                  <a:pt x="1446" y="1412"/>
                  <a:pt x="1343" y="1571"/>
                  <a:pt x="1247" y="1724"/>
                </a:cubicBezTo>
                <a:cubicBezTo>
                  <a:pt x="1247" y="3273"/>
                  <a:pt x="1247" y="3273"/>
                  <a:pt x="1247" y="3273"/>
                </a:cubicBezTo>
                <a:cubicBezTo>
                  <a:pt x="1247" y="3453"/>
                  <a:pt x="1179" y="3616"/>
                  <a:pt x="1067" y="3740"/>
                </a:cubicBezTo>
                <a:cubicBezTo>
                  <a:pt x="3195" y="3740"/>
                  <a:pt x="3195" y="3740"/>
                  <a:pt x="3195" y="3740"/>
                </a:cubicBezTo>
                <a:cubicBezTo>
                  <a:pt x="3410" y="3740"/>
                  <a:pt x="3584" y="3566"/>
                  <a:pt x="3584" y="3350"/>
                </a:cubicBezTo>
                <a:cubicBezTo>
                  <a:pt x="3584" y="3350"/>
                  <a:pt x="3200" y="2384"/>
                  <a:pt x="2416" y="1249"/>
                </a:cubicBezTo>
                <a:close/>
                <a:moveTo>
                  <a:pt x="3190" y="3322"/>
                </a:moveTo>
                <a:cubicBezTo>
                  <a:pt x="3133" y="3353"/>
                  <a:pt x="3063" y="3331"/>
                  <a:pt x="3032" y="3274"/>
                </a:cubicBezTo>
                <a:cubicBezTo>
                  <a:pt x="2361" y="2026"/>
                  <a:pt x="2361" y="2026"/>
                  <a:pt x="2361" y="2026"/>
                </a:cubicBezTo>
                <a:cubicBezTo>
                  <a:pt x="1335" y="2026"/>
                  <a:pt x="1335" y="2026"/>
                  <a:pt x="1335" y="2026"/>
                </a:cubicBezTo>
                <a:cubicBezTo>
                  <a:pt x="1714" y="1325"/>
                  <a:pt x="1714" y="1325"/>
                  <a:pt x="1714" y="1325"/>
                </a:cubicBezTo>
                <a:cubicBezTo>
                  <a:pt x="1714" y="389"/>
                  <a:pt x="1714" y="389"/>
                  <a:pt x="1714" y="389"/>
                </a:cubicBezTo>
                <a:cubicBezTo>
                  <a:pt x="2260" y="389"/>
                  <a:pt x="2260" y="389"/>
                  <a:pt x="2260" y="389"/>
                </a:cubicBezTo>
                <a:cubicBezTo>
                  <a:pt x="2260" y="1325"/>
                  <a:pt x="2260" y="1325"/>
                  <a:pt x="2260" y="1325"/>
                </a:cubicBezTo>
                <a:cubicBezTo>
                  <a:pt x="2640" y="2026"/>
                  <a:pt x="2640" y="2026"/>
                  <a:pt x="2640" y="2026"/>
                </a:cubicBezTo>
                <a:cubicBezTo>
                  <a:pt x="2627" y="2026"/>
                  <a:pt x="2627" y="2026"/>
                  <a:pt x="2627" y="2026"/>
                </a:cubicBezTo>
                <a:cubicBezTo>
                  <a:pt x="3238" y="3163"/>
                  <a:pt x="3238" y="3163"/>
                  <a:pt x="3238" y="3163"/>
                </a:cubicBezTo>
                <a:cubicBezTo>
                  <a:pt x="3269" y="3220"/>
                  <a:pt x="3247" y="3291"/>
                  <a:pt x="3190" y="3322"/>
                </a:cubicBezTo>
                <a:close/>
                <a:moveTo>
                  <a:pt x="1091" y="1013"/>
                </a:moveTo>
                <a:cubicBezTo>
                  <a:pt x="1052" y="1013"/>
                  <a:pt x="1052" y="1013"/>
                  <a:pt x="1052" y="1013"/>
                </a:cubicBezTo>
                <a:cubicBezTo>
                  <a:pt x="1160" y="1013"/>
                  <a:pt x="1247" y="925"/>
                  <a:pt x="1247" y="818"/>
                </a:cubicBezTo>
                <a:cubicBezTo>
                  <a:pt x="1247" y="710"/>
                  <a:pt x="1160" y="623"/>
                  <a:pt x="1052" y="623"/>
                </a:cubicBezTo>
                <a:cubicBezTo>
                  <a:pt x="195" y="623"/>
                  <a:pt x="195" y="623"/>
                  <a:pt x="195" y="623"/>
                </a:cubicBezTo>
                <a:cubicBezTo>
                  <a:pt x="87" y="623"/>
                  <a:pt x="0" y="710"/>
                  <a:pt x="0" y="818"/>
                </a:cubicBezTo>
                <a:cubicBezTo>
                  <a:pt x="0" y="925"/>
                  <a:pt x="87" y="1013"/>
                  <a:pt x="195" y="1013"/>
                </a:cubicBezTo>
                <a:cubicBezTo>
                  <a:pt x="156" y="1013"/>
                  <a:pt x="156" y="1013"/>
                  <a:pt x="156" y="1013"/>
                </a:cubicBezTo>
                <a:cubicBezTo>
                  <a:pt x="156" y="3273"/>
                  <a:pt x="156" y="3273"/>
                  <a:pt x="156" y="3273"/>
                </a:cubicBezTo>
                <a:cubicBezTo>
                  <a:pt x="156" y="3531"/>
                  <a:pt x="365" y="3740"/>
                  <a:pt x="624" y="3740"/>
                </a:cubicBezTo>
                <a:cubicBezTo>
                  <a:pt x="882" y="3740"/>
                  <a:pt x="1091" y="3531"/>
                  <a:pt x="1091" y="3273"/>
                </a:cubicBezTo>
                <a:lnTo>
                  <a:pt x="1091" y="1013"/>
                </a:lnTo>
                <a:close/>
                <a:moveTo>
                  <a:pt x="934" y="1868"/>
                </a:moveTo>
                <a:cubicBezTo>
                  <a:pt x="624" y="1868"/>
                  <a:pt x="624" y="1868"/>
                  <a:pt x="624" y="1868"/>
                </a:cubicBezTo>
                <a:cubicBezTo>
                  <a:pt x="624" y="3078"/>
                  <a:pt x="624" y="3078"/>
                  <a:pt x="624" y="3078"/>
                </a:cubicBezTo>
                <a:cubicBezTo>
                  <a:pt x="624" y="3142"/>
                  <a:pt x="571" y="3195"/>
                  <a:pt x="507" y="3195"/>
                </a:cubicBezTo>
                <a:cubicBezTo>
                  <a:pt x="442" y="3195"/>
                  <a:pt x="390" y="3142"/>
                  <a:pt x="390" y="3078"/>
                </a:cubicBezTo>
                <a:cubicBezTo>
                  <a:pt x="390" y="1868"/>
                  <a:pt x="390" y="1868"/>
                  <a:pt x="390" y="1868"/>
                </a:cubicBezTo>
                <a:cubicBezTo>
                  <a:pt x="308" y="1868"/>
                  <a:pt x="308" y="1868"/>
                  <a:pt x="308" y="1868"/>
                </a:cubicBezTo>
                <a:cubicBezTo>
                  <a:pt x="308" y="1013"/>
                  <a:pt x="308" y="1013"/>
                  <a:pt x="308" y="1013"/>
                </a:cubicBezTo>
                <a:cubicBezTo>
                  <a:pt x="934" y="1013"/>
                  <a:pt x="934" y="1013"/>
                  <a:pt x="934" y="1013"/>
                </a:cubicBezTo>
                <a:lnTo>
                  <a:pt x="934" y="186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p>
        </p:txBody>
      </p:sp>
      <p:sp>
        <p:nvSpPr>
          <p:cNvPr id="17" name="试管"/>
          <p:cNvSpPr/>
          <p:nvPr/>
        </p:nvSpPr>
        <p:spPr bwMode="auto">
          <a:xfrm>
            <a:off x="7132955" y="2571115"/>
            <a:ext cx="496570" cy="496570"/>
          </a:xfrm>
          <a:custGeom>
            <a:avLst/>
            <a:gdLst>
              <a:gd name="T0" fmla="*/ 1162982 w 3584"/>
              <a:gd name="T1" fmla="*/ 601256 h 3740"/>
              <a:gd name="T2" fmla="*/ 1162982 w 3584"/>
              <a:gd name="T3" fmla="*/ 187261 h 3740"/>
              <a:gd name="T4" fmla="*/ 1181274 w 3584"/>
              <a:gd name="T5" fmla="*/ 187261 h 3740"/>
              <a:gd name="T6" fmla="*/ 1275140 w 3584"/>
              <a:gd name="T7" fmla="*/ 93871 h 3740"/>
              <a:gd name="T8" fmla="*/ 1181274 w 3584"/>
              <a:gd name="T9" fmla="*/ 0 h 3740"/>
              <a:gd name="T10" fmla="*/ 706165 w 3584"/>
              <a:gd name="T11" fmla="*/ 0 h 3740"/>
              <a:gd name="T12" fmla="*/ 612780 w 3584"/>
              <a:gd name="T13" fmla="*/ 93871 h 3740"/>
              <a:gd name="T14" fmla="*/ 706165 w 3584"/>
              <a:gd name="T15" fmla="*/ 187261 h 3740"/>
              <a:gd name="T16" fmla="*/ 750451 w 3584"/>
              <a:gd name="T17" fmla="*/ 187261 h 3740"/>
              <a:gd name="T18" fmla="*/ 750451 w 3584"/>
              <a:gd name="T19" fmla="*/ 601256 h 3740"/>
              <a:gd name="T20" fmla="*/ 600264 w 3584"/>
              <a:gd name="T21" fmla="*/ 829916 h 3740"/>
              <a:gd name="T22" fmla="*/ 600264 w 3584"/>
              <a:gd name="T23" fmla="*/ 1575588 h 3740"/>
              <a:gd name="T24" fmla="*/ 513618 w 3584"/>
              <a:gd name="T25" fmla="*/ 1800397 h 3740"/>
              <a:gd name="T26" fmla="*/ 1537966 w 3584"/>
              <a:gd name="T27" fmla="*/ 1800397 h 3740"/>
              <a:gd name="T28" fmla="*/ 1725218 w 3584"/>
              <a:gd name="T29" fmla="*/ 1612655 h 3740"/>
              <a:gd name="T30" fmla="*/ 1162982 w 3584"/>
              <a:gd name="T31" fmla="*/ 601256 h 3740"/>
              <a:gd name="T32" fmla="*/ 1535560 w 3584"/>
              <a:gd name="T33" fmla="*/ 1599176 h 3740"/>
              <a:gd name="T34" fmla="*/ 1459504 w 3584"/>
              <a:gd name="T35" fmla="*/ 1576069 h 3740"/>
              <a:gd name="T36" fmla="*/ 1136507 w 3584"/>
              <a:gd name="T37" fmla="*/ 975295 h 3740"/>
              <a:gd name="T38" fmla="*/ 642624 w 3584"/>
              <a:gd name="T39" fmla="*/ 975295 h 3740"/>
              <a:gd name="T40" fmla="*/ 825062 w 3584"/>
              <a:gd name="T41" fmla="*/ 637841 h 3740"/>
              <a:gd name="T42" fmla="*/ 825062 w 3584"/>
              <a:gd name="T43" fmla="*/ 187261 h 3740"/>
              <a:gd name="T44" fmla="*/ 1087889 w 3584"/>
              <a:gd name="T45" fmla="*/ 187261 h 3740"/>
              <a:gd name="T46" fmla="*/ 1087889 w 3584"/>
              <a:gd name="T47" fmla="*/ 637841 h 3740"/>
              <a:gd name="T48" fmla="*/ 1270808 w 3584"/>
              <a:gd name="T49" fmla="*/ 975295 h 3740"/>
              <a:gd name="T50" fmla="*/ 1264550 w 3584"/>
              <a:gd name="T51" fmla="*/ 975295 h 3740"/>
              <a:gd name="T52" fmla="*/ 1558665 w 3584"/>
              <a:gd name="T53" fmla="*/ 1522635 h 3740"/>
              <a:gd name="T54" fmla="*/ 1535560 w 3584"/>
              <a:gd name="T55" fmla="*/ 1599176 h 3740"/>
              <a:gd name="T56" fmla="*/ 525171 w 3584"/>
              <a:gd name="T57" fmla="*/ 487648 h 3740"/>
              <a:gd name="T58" fmla="*/ 506398 w 3584"/>
              <a:gd name="T59" fmla="*/ 487648 h 3740"/>
              <a:gd name="T60" fmla="*/ 600264 w 3584"/>
              <a:gd name="T61" fmla="*/ 393777 h 3740"/>
              <a:gd name="T62" fmla="*/ 506398 w 3584"/>
              <a:gd name="T63" fmla="*/ 299906 h 3740"/>
              <a:gd name="T64" fmla="*/ 93866 w 3584"/>
              <a:gd name="T65" fmla="*/ 299906 h 3740"/>
              <a:gd name="T66" fmla="*/ 0 w 3584"/>
              <a:gd name="T67" fmla="*/ 393777 h 3740"/>
              <a:gd name="T68" fmla="*/ 93866 w 3584"/>
              <a:gd name="T69" fmla="*/ 487648 h 3740"/>
              <a:gd name="T70" fmla="*/ 75093 w 3584"/>
              <a:gd name="T71" fmla="*/ 487648 h 3740"/>
              <a:gd name="T72" fmla="*/ 75093 w 3584"/>
              <a:gd name="T73" fmla="*/ 1575588 h 3740"/>
              <a:gd name="T74" fmla="*/ 300373 w 3584"/>
              <a:gd name="T75" fmla="*/ 1800397 h 3740"/>
              <a:gd name="T76" fmla="*/ 525171 w 3584"/>
              <a:gd name="T77" fmla="*/ 1575588 h 3740"/>
              <a:gd name="T78" fmla="*/ 525171 w 3584"/>
              <a:gd name="T79" fmla="*/ 487648 h 3740"/>
              <a:gd name="T80" fmla="*/ 449596 w 3584"/>
              <a:gd name="T81" fmla="*/ 899236 h 3740"/>
              <a:gd name="T82" fmla="*/ 300373 w 3584"/>
              <a:gd name="T83" fmla="*/ 899236 h 3740"/>
              <a:gd name="T84" fmla="*/ 300373 w 3584"/>
              <a:gd name="T85" fmla="*/ 1481717 h 3740"/>
              <a:gd name="T86" fmla="*/ 244053 w 3584"/>
              <a:gd name="T87" fmla="*/ 1538040 h 3740"/>
              <a:gd name="T88" fmla="*/ 187733 w 3584"/>
              <a:gd name="T89" fmla="*/ 1481717 h 3740"/>
              <a:gd name="T90" fmla="*/ 187733 w 3584"/>
              <a:gd name="T91" fmla="*/ 899236 h 3740"/>
              <a:gd name="T92" fmla="*/ 148261 w 3584"/>
              <a:gd name="T93" fmla="*/ 899236 h 3740"/>
              <a:gd name="T94" fmla="*/ 148261 w 3584"/>
              <a:gd name="T95" fmla="*/ 487648 h 3740"/>
              <a:gd name="T96" fmla="*/ 449596 w 3584"/>
              <a:gd name="T97" fmla="*/ 487648 h 3740"/>
              <a:gd name="T98" fmla="*/ 449596 w 3584"/>
              <a:gd name="T99" fmla="*/ 899236 h 374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3584" h="3740">
                <a:moveTo>
                  <a:pt x="2416" y="1249"/>
                </a:moveTo>
                <a:cubicBezTo>
                  <a:pt x="2416" y="389"/>
                  <a:pt x="2416" y="389"/>
                  <a:pt x="2416" y="389"/>
                </a:cubicBezTo>
                <a:cubicBezTo>
                  <a:pt x="2454" y="389"/>
                  <a:pt x="2454" y="389"/>
                  <a:pt x="2454" y="389"/>
                </a:cubicBezTo>
                <a:cubicBezTo>
                  <a:pt x="2562" y="389"/>
                  <a:pt x="2649" y="302"/>
                  <a:pt x="2649" y="195"/>
                </a:cubicBezTo>
                <a:cubicBezTo>
                  <a:pt x="2649" y="87"/>
                  <a:pt x="2562" y="0"/>
                  <a:pt x="2454" y="0"/>
                </a:cubicBezTo>
                <a:cubicBezTo>
                  <a:pt x="1467" y="0"/>
                  <a:pt x="1467" y="0"/>
                  <a:pt x="1467" y="0"/>
                </a:cubicBezTo>
                <a:cubicBezTo>
                  <a:pt x="1360" y="0"/>
                  <a:pt x="1273" y="87"/>
                  <a:pt x="1273" y="195"/>
                </a:cubicBezTo>
                <a:cubicBezTo>
                  <a:pt x="1273" y="302"/>
                  <a:pt x="1360" y="389"/>
                  <a:pt x="1467" y="389"/>
                </a:cubicBezTo>
                <a:cubicBezTo>
                  <a:pt x="1559" y="389"/>
                  <a:pt x="1559" y="389"/>
                  <a:pt x="1559" y="389"/>
                </a:cubicBezTo>
                <a:cubicBezTo>
                  <a:pt x="1559" y="1249"/>
                  <a:pt x="1559" y="1249"/>
                  <a:pt x="1559" y="1249"/>
                </a:cubicBezTo>
                <a:cubicBezTo>
                  <a:pt x="1446" y="1412"/>
                  <a:pt x="1343" y="1571"/>
                  <a:pt x="1247" y="1724"/>
                </a:cubicBezTo>
                <a:cubicBezTo>
                  <a:pt x="1247" y="3273"/>
                  <a:pt x="1247" y="3273"/>
                  <a:pt x="1247" y="3273"/>
                </a:cubicBezTo>
                <a:cubicBezTo>
                  <a:pt x="1247" y="3453"/>
                  <a:pt x="1179" y="3616"/>
                  <a:pt x="1067" y="3740"/>
                </a:cubicBezTo>
                <a:cubicBezTo>
                  <a:pt x="3195" y="3740"/>
                  <a:pt x="3195" y="3740"/>
                  <a:pt x="3195" y="3740"/>
                </a:cubicBezTo>
                <a:cubicBezTo>
                  <a:pt x="3410" y="3740"/>
                  <a:pt x="3584" y="3566"/>
                  <a:pt x="3584" y="3350"/>
                </a:cubicBezTo>
                <a:cubicBezTo>
                  <a:pt x="3584" y="3350"/>
                  <a:pt x="3200" y="2384"/>
                  <a:pt x="2416" y="1249"/>
                </a:cubicBezTo>
                <a:close/>
                <a:moveTo>
                  <a:pt x="3190" y="3322"/>
                </a:moveTo>
                <a:cubicBezTo>
                  <a:pt x="3133" y="3353"/>
                  <a:pt x="3063" y="3331"/>
                  <a:pt x="3032" y="3274"/>
                </a:cubicBezTo>
                <a:cubicBezTo>
                  <a:pt x="2361" y="2026"/>
                  <a:pt x="2361" y="2026"/>
                  <a:pt x="2361" y="2026"/>
                </a:cubicBezTo>
                <a:cubicBezTo>
                  <a:pt x="1335" y="2026"/>
                  <a:pt x="1335" y="2026"/>
                  <a:pt x="1335" y="2026"/>
                </a:cubicBezTo>
                <a:cubicBezTo>
                  <a:pt x="1714" y="1325"/>
                  <a:pt x="1714" y="1325"/>
                  <a:pt x="1714" y="1325"/>
                </a:cubicBezTo>
                <a:cubicBezTo>
                  <a:pt x="1714" y="389"/>
                  <a:pt x="1714" y="389"/>
                  <a:pt x="1714" y="389"/>
                </a:cubicBezTo>
                <a:cubicBezTo>
                  <a:pt x="2260" y="389"/>
                  <a:pt x="2260" y="389"/>
                  <a:pt x="2260" y="389"/>
                </a:cubicBezTo>
                <a:cubicBezTo>
                  <a:pt x="2260" y="1325"/>
                  <a:pt x="2260" y="1325"/>
                  <a:pt x="2260" y="1325"/>
                </a:cubicBezTo>
                <a:cubicBezTo>
                  <a:pt x="2640" y="2026"/>
                  <a:pt x="2640" y="2026"/>
                  <a:pt x="2640" y="2026"/>
                </a:cubicBezTo>
                <a:cubicBezTo>
                  <a:pt x="2627" y="2026"/>
                  <a:pt x="2627" y="2026"/>
                  <a:pt x="2627" y="2026"/>
                </a:cubicBezTo>
                <a:cubicBezTo>
                  <a:pt x="3238" y="3163"/>
                  <a:pt x="3238" y="3163"/>
                  <a:pt x="3238" y="3163"/>
                </a:cubicBezTo>
                <a:cubicBezTo>
                  <a:pt x="3269" y="3220"/>
                  <a:pt x="3247" y="3291"/>
                  <a:pt x="3190" y="3322"/>
                </a:cubicBezTo>
                <a:close/>
                <a:moveTo>
                  <a:pt x="1091" y="1013"/>
                </a:moveTo>
                <a:cubicBezTo>
                  <a:pt x="1052" y="1013"/>
                  <a:pt x="1052" y="1013"/>
                  <a:pt x="1052" y="1013"/>
                </a:cubicBezTo>
                <a:cubicBezTo>
                  <a:pt x="1160" y="1013"/>
                  <a:pt x="1247" y="925"/>
                  <a:pt x="1247" y="818"/>
                </a:cubicBezTo>
                <a:cubicBezTo>
                  <a:pt x="1247" y="710"/>
                  <a:pt x="1160" y="623"/>
                  <a:pt x="1052" y="623"/>
                </a:cubicBezTo>
                <a:cubicBezTo>
                  <a:pt x="195" y="623"/>
                  <a:pt x="195" y="623"/>
                  <a:pt x="195" y="623"/>
                </a:cubicBezTo>
                <a:cubicBezTo>
                  <a:pt x="87" y="623"/>
                  <a:pt x="0" y="710"/>
                  <a:pt x="0" y="818"/>
                </a:cubicBezTo>
                <a:cubicBezTo>
                  <a:pt x="0" y="925"/>
                  <a:pt x="87" y="1013"/>
                  <a:pt x="195" y="1013"/>
                </a:cubicBezTo>
                <a:cubicBezTo>
                  <a:pt x="156" y="1013"/>
                  <a:pt x="156" y="1013"/>
                  <a:pt x="156" y="1013"/>
                </a:cubicBezTo>
                <a:cubicBezTo>
                  <a:pt x="156" y="3273"/>
                  <a:pt x="156" y="3273"/>
                  <a:pt x="156" y="3273"/>
                </a:cubicBezTo>
                <a:cubicBezTo>
                  <a:pt x="156" y="3531"/>
                  <a:pt x="365" y="3740"/>
                  <a:pt x="624" y="3740"/>
                </a:cubicBezTo>
                <a:cubicBezTo>
                  <a:pt x="882" y="3740"/>
                  <a:pt x="1091" y="3531"/>
                  <a:pt x="1091" y="3273"/>
                </a:cubicBezTo>
                <a:lnTo>
                  <a:pt x="1091" y="1013"/>
                </a:lnTo>
                <a:close/>
                <a:moveTo>
                  <a:pt x="934" y="1868"/>
                </a:moveTo>
                <a:cubicBezTo>
                  <a:pt x="624" y="1868"/>
                  <a:pt x="624" y="1868"/>
                  <a:pt x="624" y="1868"/>
                </a:cubicBezTo>
                <a:cubicBezTo>
                  <a:pt x="624" y="3078"/>
                  <a:pt x="624" y="3078"/>
                  <a:pt x="624" y="3078"/>
                </a:cubicBezTo>
                <a:cubicBezTo>
                  <a:pt x="624" y="3142"/>
                  <a:pt x="571" y="3195"/>
                  <a:pt x="507" y="3195"/>
                </a:cubicBezTo>
                <a:cubicBezTo>
                  <a:pt x="442" y="3195"/>
                  <a:pt x="390" y="3142"/>
                  <a:pt x="390" y="3078"/>
                </a:cubicBezTo>
                <a:cubicBezTo>
                  <a:pt x="390" y="1868"/>
                  <a:pt x="390" y="1868"/>
                  <a:pt x="390" y="1868"/>
                </a:cubicBezTo>
                <a:cubicBezTo>
                  <a:pt x="308" y="1868"/>
                  <a:pt x="308" y="1868"/>
                  <a:pt x="308" y="1868"/>
                </a:cubicBezTo>
                <a:cubicBezTo>
                  <a:pt x="308" y="1013"/>
                  <a:pt x="308" y="1013"/>
                  <a:pt x="308" y="1013"/>
                </a:cubicBezTo>
                <a:cubicBezTo>
                  <a:pt x="934" y="1013"/>
                  <a:pt x="934" y="1013"/>
                  <a:pt x="934" y="1013"/>
                </a:cubicBezTo>
                <a:lnTo>
                  <a:pt x="934" y="186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p>
        </p:txBody>
      </p:sp>
      <p:sp>
        <p:nvSpPr>
          <p:cNvPr id="19" name="试管"/>
          <p:cNvSpPr/>
          <p:nvPr/>
        </p:nvSpPr>
        <p:spPr bwMode="auto">
          <a:xfrm>
            <a:off x="9702800" y="2571115"/>
            <a:ext cx="496570" cy="496570"/>
          </a:xfrm>
          <a:custGeom>
            <a:avLst/>
            <a:gdLst>
              <a:gd name="T0" fmla="*/ 1162982 w 3584"/>
              <a:gd name="T1" fmla="*/ 601256 h 3740"/>
              <a:gd name="T2" fmla="*/ 1162982 w 3584"/>
              <a:gd name="T3" fmla="*/ 187261 h 3740"/>
              <a:gd name="T4" fmla="*/ 1181274 w 3584"/>
              <a:gd name="T5" fmla="*/ 187261 h 3740"/>
              <a:gd name="T6" fmla="*/ 1275140 w 3584"/>
              <a:gd name="T7" fmla="*/ 93871 h 3740"/>
              <a:gd name="T8" fmla="*/ 1181274 w 3584"/>
              <a:gd name="T9" fmla="*/ 0 h 3740"/>
              <a:gd name="T10" fmla="*/ 706165 w 3584"/>
              <a:gd name="T11" fmla="*/ 0 h 3740"/>
              <a:gd name="T12" fmla="*/ 612780 w 3584"/>
              <a:gd name="T13" fmla="*/ 93871 h 3740"/>
              <a:gd name="T14" fmla="*/ 706165 w 3584"/>
              <a:gd name="T15" fmla="*/ 187261 h 3740"/>
              <a:gd name="T16" fmla="*/ 750451 w 3584"/>
              <a:gd name="T17" fmla="*/ 187261 h 3740"/>
              <a:gd name="T18" fmla="*/ 750451 w 3584"/>
              <a:gd name="T19" fmla="*/ 601256 h 3740"/>
              <a:gd name="T20" fmla="*/ 600264 w 3584"/>
              <a:gd name="T21" fmla="*/ 829916 h 3740"/>
              <a:gd name="T22" fmla="*/ 600264 w 3584"/>
              <a:gd name="T23" fmla="*/ 1575588 h 3740"/>
              <a:gd name="T24" fmla="*/ 513618 w 3584"/>
              <a:gd name="T25" fmla="*/ 1800397 h 3740"/>
              <a:gd name="T26" fmla="*/ 1537966 w 3584"/>
              <a:gd name="T27" fmla="*/ 1800397 h 3740"/>
              <a:gd name="T28" fmla="*/ 1725218 w 3584"/>
              <a:gd name="T29" fmla="*/ 1612655 h 3740"/>
              <a:gd name="T30" fmla="*/ 1162982 w 3584"/>
              <a:gd name="T31" fmla="*/ 601256 h 3740"/>
              <a:gd name="T32" fmla="*/ 1535560 w 3584"/>
              <a:gd name="T33" fmla="*/ 1599176 h 3740"/>
              <a:gd name="T34" fmla="*/ 1459504 w 3584"/>
              <a:gd name="T35" fmla="*/ 1576069 h 3740"/>
              <a:gd name="T36" fmla="*/ 1136507 w 3584"/>
              <a:gd name="T37" fmla="*/ 975295 h 3740"/>
              <a:gd name="T38" fmla="*/ 642624 w 3584"/>
              <a:gd name="T39" fmla="*/ 975295 h 3740"/>
              <a:gd name="T40" fmla="*/ 825062 w 3584"/>
              <a:gd name="T41" fmla="*/ 637841 h 3740"/>
              <a:gd name="T42" fmla="*/ 825062 w 3584"/>
              <a:gd name="T43" fmla="*/ 187261 h 3740"/>
              <a:gd name="T44" fmla="*/ 1087889 w 3584"/>
              <a:gd name="T45" fmla="*/ 187261 h 3740"/>
              <a:gd name="T46" fmla="*/ 1087889 w 3584"/>
              <a:gd name="T47" fmla="*/ 637841 h 3740"/>
              <a:gd name="T48" fmla="*/ 1270808 w 3584"/>
              <a:gd name="T49" fmla="*/ 975295 h 3740"/>
              <a:gd name="T50" fmla="*/ 1264550 w 3584"/>
              <a:gd name="T51" fmla="*/ 975295 h 3740"/>
              <a:gd name="T52" fmla="*/ 1558665 w 3584"/>
              <a:gd name="T53" fmla="*/ 1522635 h 3740"/>
              <a:gd name="T54" fmla="*/ 1535560 w 3584"/>
              <a:gd name="T55" fmla="*/ 1599176 h 3740"/>
              <a:gd name="T56" fmla="*/ 525171 w 3584"/>
              <a:gd name="T57" fmla="*/ 487648 h 3740"/>
              <a:gd name="T58" fmla="*/ 506398 w 3584"/>
              <a:gd name="T59" fmla="*/ 487648 h 3740"/>
              <a:gd name="T60" fmla="*/ 600264 w 3584"/>
              <a:gd name="T61" fmla="*/ 393777 h 3740"/>
              <a:gd name="T62" fmla="*/ 506398 w 3584"/>
              <a:gd name="T63" fmla="*/ 299906 h 3740"/>
              <a:gd name="T64" fmla="*/ 93866 w 3584"/>
              <a:gd name="T65" fmla="*/ 299906 h 3740"/>
              <a:gd name="T66" fmla="*/ 0 w 3584"/>
              <a:gd name="T67" fmla="*/ 393777 h 3740"/>
              <a:gd name="T68" fmla="*/ 93866 w 3584"/>
              <a:gd name="T69" fmla="*/ 487648 h 3740"/>
              <a:gd name="T70" fmla="*/ 75093 w 3584"/>
              <a:gd name="T71" fmla="*/ 487648 h 3740"/>
              <a:gd name="T72" fmla="*/ 75093 w 3584"/>
              <a:gd name="T73" fmla="*/ 1575588 h 3740"/>
              <a:gd name="T74" fmla="*/ 300373 w 3584"/>
              <a:gd name="T75" fmla="*/ 1800397 h 3740"/>
              <a:gd name="T76" fmla="*/ 525171 w 3584"/>
              <a:gd name="T77" fmla="*/ 1575588 h 3740"/>
              <a:gd name="T78" fmla="*/ 525171 w 3584"/>
              <a:gd name="T79" fmla="*/ 487648 h 3740"/>
              <a:gd name="T80" fmla="*/ 449596 w 3584"/>
              <a:gd name="T81" fmla="*/ 899236 h 3740"/>
              <a:gd name="T82" fmla="*/ 300373 w 3584"/>
              <a:gd name="T83" fmla="*/ 899236 h 3740"/>
              <a:gd name="T84" fmla="*/ 300373 w 3584"/>
              <a:gd name="T85" fmla="*/ 1481717 h 3740"/>
              <a:gd name="T86" fmla="*/ 244053 w 3584"/>
              <a:gd name="T87" fmla="*/ 1538040 h 3740"/>
              <a:gd name="T88" fmla="*/ 187733 w 3584"/>
              <a:gd name="T89" fmla="*/ 1481717 h 3740"/>
              <a:gd name="T90" fmla="*/ 187733 w 3584"/>
              <a:gd name="T91" fmla="*/ 899236 h 3740"/>
              <a:gd name="T92" fmla="*/ 148261 w 3584"/>
              <a:gd name="T93" fmla="*/ 899236 h 3740"/>
              <a:gd name="T94" fmla="*/ 148261 w 3584"/>
              <a:gd name="T95" fmla="*/ 487648 h 3740"/>
              <a:gd name="T96" fmla="*/ 449596 w 3584"/>
              <a:gd name="T97" fmla="*/ 487648 h 3740"/>
              <a:gd name="T98" fmla="*/ 449596 w 3584"/>
              <a:gd name="T99" fmla="*/ 899236 h 3740"/>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3584" h="3740">
                <a:moveTo>
                  <a:pt x="2416" y="1249"/>
                </a:moveTo>
                <a:cubicBezTo>
                  <a:pt x="2416" y="389"/>
                  <a:pt x="2416" y="389"/>
                  <a:pt x="2416" y="389"/>
                </a:cubicBezTo>
                <a:cubicBezTo>
                  <a:pt x="2454" y="389"/>
                  <a:pt x="2454" y="389"/>
                  <a:pt x="2454" y="389"/>
                </a:cubicBezTo>
                <a:cubicBezTo>
                  <a:pt x="2562" y="389"/>
                  <a:pt x="2649" y="302"/>
                  <a:pt x="2649" y="195"/>
                </a:cubicBezTo>
                <a:cubicBezTo>
                  <a:pt x="2649" y="87"/>
                  <a:pt x="2562" y="0"/>
                  <a:pt x="2454" y="0"/>
                </a:cubicBezTo>
                <a:cubicBezTo>
                  <a:pt x="1467" y="0"/>
                  <a:pt x="1467" y="0"/>
                  <a:pt x="1467" y="0"/>
                </a:cubicBezTo>
                <a:cubicBezTo>
                  <a:pt x="1360" y="0"/>
                  <a:pt x="1273" y="87"/>
                  <a:pt x="1273" y="195"/>
                </a:cubicBezTo>
                <a:cubicBezTo>
                  <a:pt x="1273" y="302"/>
                  <a:pt x="1360" y="389"/>
                  <a:pt x="1467" y="389"/>
                </a:cubicBezTo>
                <a:cubicBezTo>
                  <a:pt x="1559" y="389"/>
                  <a:pt x="1559" y="389"/>
                  <a:pt x="1559" y="389"/>
                </a:cubicBezTo>
                <a:cubicBezTo>
                  <a:pt x="1559" y="1249"/>
                  <a:pt x="1559" y="1249"/>
                  <a:pt x="1559" y="1249"/>
                </a:cubicBezTo>
                <a:cubicBezTo>
                  <a:pt x="1446" y="1412"/>
                  <a:pt x="1343" y="1571"/>
                  <a:pt x="1247" y="1724"/>
                </a:cubicBezTo>
                <a:cubicBezTo>
                  <a:pt x="1247" y="3273"/>
                  <a:pt x="1247" y="3273"/>
                  <a:pt x="1247" y="3273"/>
                </a:cubicBezTo>
                <a:cubicBezTo>
                  <a:pt x="1247" y="3453"/>
                  <a:pt x="1179" y="3616"/>
                  <a:pt x="1067" y="3740"/>
                </a:cubicBezTo>
                <a:cubicBezTo>
                  <a:pt x="3195" y="3740"/>
                  <a:pt x="3195" y="3740"/>
                  <a:pt x="3195" y="3740"/>
                </a:cubicBezTo>
                <a:cubicBezTo>
                  <a:pt x="3410" y="3740"/>
                  <a:pt x="3584" y="3566"/>
                  <a:pt x="3584" y="3350"/>
                </a:cubicBezTo>
                <a:cubicBezTo>
                  <a:pt x="3584" y="3350"/>
                  <a:pt x="3200" y="2384"/>
                  <a:pt x="2416" y="1249"/>
                </a:cubicBezTo>
                <a:close/>
                <a:moveTo>
                  <a:pt x="3190" y="3322"/>
                </a:moveTo>
                <a:cubicBezTo>
                  <a:pt x="3133" y="3353"/>
                  <a:pt x="3063" y="3331"/>
                  <a:pt x="3032" y="3274"/>
                </a:cubicBezTo>
                <a:cubicBezTo>
                  <a:pt x="2361" y="2026"/>
                  <a:pt x="2361" y="2026"/>
                  <a:pt x="2361" y="2026"/>
                </a:cubicBezTo>
                <a:cubicBezTo>
                  <a:pt x="1335" y="2026"/>
                  <a:pt x="1335" y="2026"/>
                  <a:pt x="1335" y="2026"/>
                </a:cubicBezTo>
                <a:cubicBezTo>
                  <a:pt x="1714" y="1325"/>
                  <a:pt x="1714" y="1325"/>
                  <a:pt x="1714" y="1325"/>
                </a:cubicBezTo>
                <a:cubicBezTo>
                  <a:pt x="1714" y="389"/>
                  <a:pt x="1714" y="389"/>
                  <a:pt x="1714" y="389"/>
                </a:cubicBezTo>
                <a:cubicBezTo>
                  <a:pt x="2260" y="389"/>
                  <a:pt x="2260" y="389"/>
                  <a:pt x="2260" y="389"/>
                </a:cubicBezTo>
                <a:cubicBezTo>
                  <a:pt x="2260" y="1325"/>
                  <a:pt x="2260" y="1325"/>
                  <a:pt x="2260" y="1325"/>
                </a:cubicBezTo>
                <a:cubicBezTo>
                  <a:pt x="2640" y="2026"/>
                  <a:pt x="2640" y="2026"/>
                  <a:pt x="2640" y="2026"/>
                </a:cubicBezTo>
                <a:cubicBezTo>
                  <a:pt x="2627" y="2026"/>
                  <a:pt x="2627" y="2026"/>
                  <a:pt x="2627" y="2026"/>
                </a:cubicBezTo>
                <a:cubicBezTo>
                  <a:pt x="3238" y="3163"/>
                  <a:pt x="3238" y="3163"/>
                  <a:pt x="3238" y="3163"/>
                </a:cubicBezTo>
                <a:cubicBezTo>
                  <a:pt x="3269" y="3220"/>
                  <a:pt x="3247" y="3291"/>
                  <a:pt x="3190" y="3322"/>
                </a:cubicBezTo>
                <a:close/>
                <a:moveTo>
                  <a:pt x="1091" y="1013"/>
                </a:moveTo>
                <a:cubicBezTo>
                  <a:pt x="1052" y="1013"/>
                  <a:pt x="1052" y="1013"/>
                  <a:pt x="1052" y="1013"/>
                </a:cubicBezTo>
                <a:cubicBezTo>
                  <a:pt x="1160" y="1013"/>
                  <a:pt x="1247" y="925"/>
                  <a:pt x="1247" y="818"/>
                </a:cubicBezTo>
                <a:cubicBezTo>
                  <a:pt x="1247" y="710"/>
                  <a:pt x="1160" y="623"/>
                  <a:pt x="1052" y="623"/>
                </a:cubicBezTo>
                <a:cubicBezTo>
                  <a:pt x="195" y="623"/>
                  <a:pt x="195" y="623"/>
                  <a:pt x="195" y="623"/>
                </a:cubicBezTo>
                <a:cubicBezTo>
                  <a:pt x="87" y="623"/>
                  <a:pt x="0" y="710"/>
                  <a:pt x="0" y="818"/>
                </a:cubicBezTo>
                <a:cubicBezTo>
                  <a:pt x="0" y="925"/>
                  <a:pt x="87" y="1013"/>
                  <a:pt x="195" y="1013"/>
                </a:cubicBezTo>
                <a:cubicBezTo>
                  <a:pt x="156" y="1013"/>
                  <a:pt x="156" y="1013"/>
                  <a:pt x="156" y="1013"/>
                </a:cubicBezTo>
                <a:cubicBezTo>
                  <a:pt x="156" y="3273"/>
                  <a:pt x="156" y="3273"/>
                  <a:pt x="156" y="3273"/>
                </a:cubicBezTo>
                <a:cubicBezTo>
                  <a:pt x="156" y="3531"/>
                  <a:pt x="365" y="3740"/>
                  <a:pt x="624" y="3740"/>
                </a:cubicBezTo>
                <a:cubicBezTo>
                  <a:pt x="882" y="3740"/>
                  <a:pt x="1091" y="3531"/>
                  <a:pt x="1091" y="3273"/>
                </a:cubicBezTo>
                <a:lnTo>
                  <a:pt x="1091" y="1013"/>
                </a:lnTo>
                <a:close/>
                <a:moveTo>
                  <a:pt x="934" y="1868"/>
                </a:moveTo>
                <a:cubicBezTo>
                  <a:pt x="624" y="1868"/>
                  <a:pt x="624" y="1868"/>
                  <a:pt x="624" y="1868"/>
                </a:cubicBezTo>
                <a:cubicBezTo>
                  <a:pt x="624" y="3078"/>
                  <a:pt x="624" y="3078"/>
                  <a:pt x="624" y="3078"/>
                </a:cubicBezTo>
                <a:cubicBezTo>
                  <a:pt x="624" y="3142"/>
                  <a:pt x="571" y="3195"/>
                  <a:pt x="507" y="3195"/>
                </a:cubicBezTo>
                <a:cubicBezTo>
                  <a:pt x="442" y="3195"/>
                  <a:pt x="390" y="3142"/>
                  <a:pt x="390" y="3078"/>
                </a:cubicBezTo>
                <a:cubicBezTo>
                  <a:pt x="390" y="1868"/>
                  <a:pt x="390" y="1868"/>
                  <a:pt x="390" y="1868"/>
                </a:cubicBezTo>
                <a:cubicBezTo>
                  <a:pt x="308" y="1868"/>
                  <a:pt x="308" y="1868"/>
                  <a:pt x="308" y="1868"/>
                </a:cubicBezTo>
                <a:cubicBezTo>
                  <a:pt x="308" y="1013"/>
                  <a:pt x="308" y="1013"/>
                  <a:pt x="308" y="1013"/>
                </a:cubicBezTo>
                <a:cubicBezTo>
                  <a:pt x="934" y="1013"/>
                  <a:pt x="934" y="1013"/>
                  <a:pt x="934" y="1013"/>
                </a:cubicBezTo>
                <a:lnTo>
                  <a:pt x="934" y="186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charset="0"/>
                <a:ea typeface="宋体" panose="02010600030101010101" pitchFamily="2" charset="-122"/>
                <a:cs typeface="+mn-cs"/>
              </a:defRPr>
            </a:lvl9pPr>
          </a:lstStyle>
          <a:p>
            <a:endParaRPr lang="zh-CN" altLang="en-US"/>
          </a:p>
        </p:txBody>
      </p:sp>
      <p:cxnSp>
        <p:nvCxnSpPr>
          <p:cNvPr id="20" name="直接连接符 19"/>
          <p:cNvCxnSpPr/>
          <p:nvPr/>
        </p:nvCxnSpPr>
        <p:spPr>
          <a:xfrm>
            <a:off x="4523740" y="4137660"/>
            <a:ext cx="422910" cy="0"/>
          </a:xfrm>
          <a:prstGeom prst="line">
            <a:avLst/>
          </a:prstGeom>
          <a:ln>
            <a:solidFill>
              <a:schemeClr val="accent6"/>
            </a:solidFill>
          </a:ln>
        </p:spPr>
        <p:style>
          <a:lnRef idx="3">
            <a:schemeClr val="accent5"/>
          </a:lnRef>
          <a:fillRef idx="0">
            <a:schemeClr val="accent5"/>
          </a:fillRef>
          <a:effectRef idx="2">
            <a:schemeClr val="accent5"/>
          </a:effectRef>
          <a:fontRef idx="minor">
            <a:schemeClr val="tx1"/>
          </a:fontRef>
        </p:style>
      </p:cxnSp>
      <p:sp>
        <p:nvSpPr>
          <p:cNvPr id="21" name="文本框 20"/>
          <p:cNvSpPr txBox="1"/>
          <p:nvPr/>
        </p:nvSpPr>
        <p:spPr>
          <a:xfrm>
            <a:off x="3620135" y="4277360"/>
            <a:ext cx="2382520" cy="2061210"/>
          </a:xfrm>
          <a:prstGeom prst="rect">
            <a:avLst/>
          </a:prstGeom>
          <a:noFill/>
        </p:spPr>
        <p:txBody>
          <a:bodyPr wrap="square" rtlCol="0">
            <a:spAutoFit/>
          </a:bodyPr>
          <a:lstStyle/>
          <a:p>
            <a:pPr algn="ctr"/>
            <a:r>
              <a:rPr lang="zh-CN" altLang="en-US" sz="1600">
                <a:solidFill>
                  <a:schemeClr val="accent6"/>
                </a:solidFill>
                <a:sym typeface="+mn-ea"/>
              </a:rPr>
              <a:t>单击添加论点内容单击添加论点内容单击添加论点内容单击添加论点内容单击添加论点内容</a:t>
            </a:r>
          </a:p>
          <a:p>
            <a:pPr algn="ctr"/>
            <a:r>
              <a:rPr lang="zh-CN" altLang="en-US" sz="1600">
                <a:solidFill>
                  <a:schemeClr val="accent6"/>
                </a:solidFill>
                <a:sym typeface="+mn-ea"/>
              </a:rPr>
              <a:t>单击添加论点内容单击添加论点内容单击添加论点内容单击添加论点内容</a:t>
            </a:r>
          </a:p>
        </p:txBody>
      </p:sp>
      <p:sp>
        <p:nvSpPr>
          <p:cNvPr id="22" name="文本框 21"/>
          <p:cNvSpPr txBox="1"/>
          <p:nvPr/>
        </p:nvSpPr>
        <p:spPr>
          <a:xfrm>
            <a:off x="3620135" y="3672205"/>
            <a:ext cx="2382520" cy="368300"/>
          </a:xfrm>
          <a:prstGeom prst="rect">
            <a:avLst/>
          </a:prstGeom>
          <a:noFill/>
        </p:spPr>
        <p:txBody>
          <a:bodyPr wrap="square" rtlCol="0">
            <a:spAutoFit/>
          </a:bodyPr>
          <a:lstStyle/>
          <a:p>
            <a:pPr algn="ctr"/>
            <a:r>
              <a:rPr lang="zh-CN" altLang="en-US" b="1">
                <a:solidFill>
                  <a:schemeClr val="accent6"/>
                </a:solidFill>
              </a:rPr>
              <a:t>单击添加论点</a:t>
            </a:r>
          </a:p>
        </p:txBody>
      </p:sp>
      <p:cxnSp>
        <p:nvCxnSpPr>
          <p:cNvPr id="23" name="直接连接符 22"/>
          <p:cNvCxnSpPr/>
          <p:nvPr/>
        </p:nvCxnSpPr>
        <p:spPr>
          <a:xfrm>
            <a:off x="7093585" y="4137660"/>
            <a:ext cx="422910" cy="0"/>
          </a:xfrm>
          <a:prstGeom prst="line">
            <a:avLst/>
          </a:prstGeom>
          <a:ln>
            <a:solidFill>
              <a:schemeClr val="accent6"/>
            </a:solidFill>
          </a:ln>
        </p:spPr>
        <p:style>
          <a:lnRef idx="3">
            <a:schemeClr val="accent5"/>
          </a:lnRef>
          <a:fillRef idx="0">
            <a:schemeClr val="accent5"/>
          </a:fillRef>
          <a:effectRef idx="2">
            <a:schemeClr val="accent5"/>
          </a:effectRef>
          <a:fontRef idx="minor">
            <a:schemeClr val="tx1"/>
          </a:fontRef>
        </p:style>
      </p:cxnSp>
      <p:sp>
        <p:nvSpPr>
          <p:cNvPr id="25" name="文本框 24"/>
          <p:cNvSpPr txBox="1"/>
          <p:nvPr/>
        </p:nvSpPr>
        <p:spPr>
          <a:xfrm>
            <a:off x="6189980" y="4277360"/>
            <a:ext cx="2382520" cy="2061210"/>
          </a:xfrm>
          <a:prstGeom prst="rect">
            <a:avLst/>
          </a:prstGeom>
          <a:noFill/>
        </p:spPr>
        <p:txBody>
          <a:bodyPr wrap="square" rtlCol="0">
            <a:spAutoFit/>
          </a:bodyPr>
          <a:lstStyle/>
          <a:p>
            <a:pPr algn="ctr"/>
            <a:r>
              <a:rPr lang="zh-CN" altLang="en-US" sz="1600">
                <a:solidFill>
                  <a:schemeClr val="accent6"/>
                </a:solidFill>
                <a:sym typeface="+mn-ea"/>
              </a:rPr>
              <a:t>单击添加论点内容单击添加论点内容单击添加论点内容单击添加论点内容单击添加论点内容</a:t>
            </a:r>
          </a:p>
          <a:p>
            <a:pPr algn="ctr"/>
            <a:r>
              <a:rPr lang="zh-CN" altLang="en-US" sz="1600">
                <a:solidFill>
                  <a:schemeClr val="accent6"/>
                </a:solidFill>
                <a:sym typeface="+mn-ea"/>
              </a:rPr>
              <a:t>单击添加论点内容单击添加论点内容单击添加论点内容单击添加论点内容</a:t>
            </a:r>
          </a:p>
        </p:txBody>
      </p:sp>
      <p:sp>
        <p:nvSpPr>
          <p:cNvPr id="26" name="文本框 25"/>
          <p:cNvSpPr txBox="1"/>
          <p:nvPr/>
        </p:nvSpPr>
        <p:spPr>
          <a:xfrm>
            <a:off x="6189980" y="3672205"/>
            <a:ext cx="2382520" cy="368300"/>
          </a:xfrm>
          <a:prstGeom prst="rect">
            <a:avLst/>
          </a:prstGeom>
          <a:noFill/>
        </p:spPr>
        <p:txBody>
          <a:bodyPr wrap="square" rtlCol="0">
            <a:spAutoFit/>
          </a:bodyPr>
          <a:lstStyle/>
          <a:p>
            <a:pPr algn="ctr"/>
            <a:r>
              <a:rPr lang="zh-CN" altLang="en-US" b="1">
                <a:solidFill>
                  <a:schemeClr val="accent6"/>
                </a:solidFill>
              </a:rPr>
              <a:t>单击添加论点</a:t>
            </a:r>
          </a:p>
        </p:txBody>
      </p:sp>
      <p:cxnSp>
        <p:nvCxnSpPr>
          <p:cNvPr id="27" name="直接连接符 26"/>
          <p:cNvCxnSpPr/>
          <p:nvPr/>
        </p:nvCxnSpPr>
        <p:spPr>
          <a:xfrm>
            <a:off x="9663430" y="4137660"/>
            <a:ext cx="422910" cy="0"/>
          </a:xfrm>
          <a:prstGeom prst="line">
            <a:avLst/>
          </a:prstGeom>
          <a:ln>
            <a:solidFill>
              <a:schemeClr val="accent6"/>
            </a:solidFill>
          </a:ln>
        </p:spPr>
        <p:style>
          <a:lnRef idx="3">
            <a:schemeClr val="accent5"/>
          </a:lnRef>
          <a:fillRef idx="0">
            <a:schemeClr val="accent5"/>
          </a:fillRef>
          <a:effectRef idx="2">
            <a:schemeClr val="accent5"/>
          </a:effectRef>
          <a:fontRef idx="minor">
            <a:schemeClr val="tx1"/>
          </a:fontRef>
        </p:style>
      </p:cxnSp>
      <p:sp>
        <p:nvSpPr>
          <p:cNvPr id="28" name="文本框 27"/>
          <p:cNvSpPr txBox="1"/>
          <p:nvPr/>
        </p:nvSpPr>
        <p:spPr>
          <a:xfrm>
            <a:off x="8759825" y="4277360"/>
            <a:ext cx="2382520" cy="2061210"/>
          </a:xfrm>
          <a:prstGeom prst="rect">
            <a:avLst/>
          </a:prstGeom>
          <a:noFill/>
        </p:spPr>
        <p:txBody>
          <a:bodyPr wrap="square" rtlCol="0">
            <a:spAutoFit/>
          </a:bodyPr>
          <a:lstStyle/>
          <a:p>
            <a:pPr algn="ctr"/>
            <a:r>
              <a:rPr lang="zh-CN" altLang="en-US" sz="1600">
                <a:solidFill>
                  <a:schemeClr val="accent6"/>
                </a:solidFill>
                <a:sym typeface="+mn-ea"/>
              </a:rPr>
              <a:t>单击添加论点内容单击添加论点内容单击添加论点内容单击添加论点内容单击添加论点内容</a:t>
            </a:r>
          </a:p>
          <a:p>
            <a:pPr algn="ctr"/>
            <a:r>
              <a:rPr lang="zh-CN" altLang="en-US" sz="1600">
                <a:solidFill>
                  <a:schemeClr val="accent6"/>
                </a:solidFill>
                <a:sym typeface="+mn-ea"/>
              </a:rPr>
              <a:t>单击添加论点内容单击添加论点内容单击添加论点内容单击添加论点内容</a:t>
            </a:r>
          </a:p>
        </p:txBody>
      </p:sp>
      <p:sp>
        <p:nvSpPr>
          <p:cNvPr id="29" name="文本框 28"/>
          <p:cNvSpPr txBox="1"/>
          <p:nvPr/>
        </p:nvSpPr>
        <p:spPr>
          <a:xfrm>
            <a:off x="8759825" y="3672205"/>
            <a:ext cx="2382520" cy="368300"/>
          </a:xfrm>
          <a:prstGeom prst="rect">
            <a:avLst/>
          </a:prstGeom>
          <a:noFill/>
        </p:spPr>
        <p:txBody>
          <a:bodyPr wrap="square" rtlCol="0">
            <a:spAutoFit/>
          </a:bodyPr>
          <a:lstStyle/>
          <a:p>
            <a:pPr algn="ctr"/>
            <a:r>
              <a:rPr lang="zh-CN" altLang="en-US" b="1">
                <a:solidFill>
                  <a:schemeClr val="accent6"/>
                </a:solidFill>
              </a:rPr>
              <a:t>单击添加论点</a:t>
            </a:r>
          </a:p>
        </p:txBody>
      </p:sp>
    </p:spTree>
    <p:extLst>
      <p:ext uri="{BB962C8B-B14F-4D97-AF65-F5344CB8AC3E}">
        <p14:creationId xmlns:p14="http://schemas.microsoft.com/office/powerpoint/2010/main" val="996100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对角圆角矩形 3"/>
          <p:cNvSpPr/>
          <p:nvPr/>
        </p:nvSpPr>
        <p:spPr>
          <a:xfrm>
            <a:off x="260350" y="330200"/>
            <a:ext cx="11671300" cy="6197600"/>
          </a:xfrm>
          <a:prstGeom prst="round2DiagRect">
            <a:avLst>
              <a:gd name="adj1" fmla="val 4989"/>
              <a:gd name="adj2" fmla="val 0"/>
            </a:avLst>
          </a:prstGeom>
          <a:solidFill>
            <a:schemeClr val="bg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pic>
        <p:nvPicPr>
          <p:cNvPr id="2" name="图片 1" descr="A000220150318F63PPIC"/>
          <p:cNvPicPr>
            <a:picLocks noChangeAspect="1"/>
          </p:cNvPicPr>
          <p:nvPr/>
        </p:nvPicPr>
        <p:blipFill>
          <a:blip r:embed="rId2"/>
          <a:stretch>
            <a:fillRect/>
          </a:stretch>
        </p:blipFill>
        <p:spPr>
          <a:xfrm>
            <a:off x="1407795" y="2154555"/>
            <a:ext cx="1883410" cy="2548890"/>
          </a:xfrm>
          <a:prstGeom prst="rect">
            <a:avLst/>
          </a:prstGeom>
        </p:spPr>
      </p:pic>
      <p:sp>
        <p:nvSpPr>
          <p:cNvPr id="5" name="文本框 4"/>
          <p:cNvSpPr txBox="1"/>
          <p:nvPr/>
        </p:nvSpPr>
        <p:spPr>
          <a:xfrm>
            <a:off x="5340004" y="3198812"/>
            <a:ext cx="5175250" cy="460375"/>
          </a:xfrm>
          <a:prstGeom prst="rect">
            <a:avLst/>
          </a:prstGeom>
          <a:noFill/>
        </p:spPr>
        <p:txBody>
          <a:bodyPr wrap="square" rtlCol="0">
            <a:spAutoFit/>
          </a:bodyPr>
          <a:lstStyle/>
          <a:p>
            <a:pPr algn="l"/>
            <a:r>
              <a:rPr lang="zh-CN" altLang="en-US" sz="2400" b="1" dirty="0" smtClean="0">
                <a:solidFill>
                  <a:schemeClr val="accent6"/>
                </a:solidFill>
              </a:rPr>
              <a:t>设计灵感</a:t>
            </a:r>
            <a:endParaRPr lang="zh-CN" altLang="en-US" sz="2400" b="1" dirty="0">
              <a:solidFill>
                <a:schemeClr val="accent6"/>
              </a:solidFill>
            </a:endParaRPr>
          </a:p>
        </p:txBody>
      </p:sp>
      <p:sp>
        <p:nvSpPr>
          <p:cNvPr id="3" name="对角圆角矩形 2"/>
          <p:cNvSpPr/>
          <p:nvPr/>
        </p:nvSpPr>
        <p:spPr>
          <a:xfrm>
            <a:off x="3456305" y="3035300"/>
            <a:ext cx="1372235" cy="762000"/>
          </a:xfrm>
          <a:prstGeom prst="round2DiagRect">
            <a:avLst>
              <a:gd name="adj1" fmla="val 26000"/>
              <a:gd name="adj2" fmla="val 0"/>
            </a:avLst>
          </a:prstGeom>
          <a:solidFill>
            <a:schemeClr val="accent6"/>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2000" b="1" dirty="0"/>
              <a:t>第二部分</a:t>
            </a:r>
          </a:p>
        </p:txBody>
      </p:sp>
    </p:spTree>
    <p:extLst>
      <p:ext uri="{BB962C8B-B14F-4D97-AF65-F5344CB8AC3E}">
        <p14:creationId xmlns:p14="http://schemas.microsoft.com/office/powerpoint/2010/main" val="40376364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对角圆角矩形 3"/>
          <p:cNvSpPr/>
          <p:nvPr/>
        </p:nvSpPr>
        <p:spPr>
          <a:xfrm flipH="1">
            <a:off x="260350" y="330200"/>
            <a:ext cx="11671300" cy="6197600"/>
          </a:xfrm>
          <a:prstGeom prst="round2DiagRect">
            <a:avLst>
              <a:gd name="adj1" fmla="val 4989"/>
              <a:gd name="adj2" fmla="val 0"/>
            </a:avLst>
          </a:prstGeom>
          <a:solidFill>
            <a:schemeClr val="bg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84175" y="470535"/>
            <a:ext cx="5175250" cy="460375"/>
          </a:xfrm>
          <a:prstGeom prst="rect">
            <a:avLst/>
          </a:prstGeom>
          <a:noFill/>
        </p:spPr>
        <p:txBody>
          <a:bodyPr wrap="square" rtlCol="0">
            <a:spAutoFit/>
          </a:bodyPr>
          <a:lstStyle/>
          <a:p>
            <a:pPr algn="l"/>
            <a:r>
              <a:rPr lang="zh-CN" altLang="en-US" sz="2400" b="1" dirty="0" smtClean="0">
                <a:solidFill>
                  <a:schemeClr val="accent6"/>
                </a:solidFill>
              </a:rPr>
              <a:t>设计灵感</a:t>
            </a:r>
            <a:endParaRPr lang="zh-CN" altLang="en-US" sz="2400" b="1" dirty="0">
              <a:solidFill>
                <a:schemeClr val="accent6"/>
              </a:solidFill>
            </a:endParaRPr>
          </a:p>
        </p:txBody>
      </p:sp>
      <p:sp>
        <p:nvSpPr>
          <p:cNvPr id="2" name="椭圆 1">
            <a:extLst>
              <a:ext uri="{FF2B5EF4-FFF2-40B4-BE49-F238E27FC236}">
                <a16:creationId xmlns:a16="http://schemas.microsoft.com/office/drawing/2014/main" id="{5B7A1325-8EEC-4C8F-82A5-B9A6D404E0E0}"/>
              </a:ext>
            </a:extLst>
          </p:cNvPr>
          <p:cNvSpPr/>
          <p:nvPr/>
        </p:nvSpPr>
        <p:spPr>
          <a:xfrm>
            <a:off x="5183187" y="1666875"/>
            <a:ext cx="1854200" cy="1854200"/>
          </a:xfrm>
          <a:prstGeom prst="ellipse">
            <a:avLst/>
          </a:prstGeom>
          <a:solidFill>
            <a:schemeClr val="accent6">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5FF9F1CF-5F03-41DA-AE77-F8F0BAB3B671}"/>
              </a:ext>
            </a:extLst>
          </p:cNvPr>
          <p:cNvSpPr/>
          <p:nvPr/>
        </p:nvSpPr>
        <p:spPr>
          <a:xfrm>
            <a:off x="4419600" y="2997200"/>
            <a:ext cx="1854200" cy="1854200"/>
          </a:xfrm>
          <a:prstGeom prst="ellipse">
            <a:avLst/>
          </a:prstGeom>
          <a:solidFill>
            <a:schemeClr val="accent6">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a:extLst>
              <a:ext uri="{FF2B5EF4-FFF2-40B4-BE49-F238E27FC236}">
                <a16:creationId xmlns:a16="http://schemas.microsoft.com/office/drawing/2014/main" id="{177FAF4D-2909-4402-9903-F8F6AB3D896D}"/>
              </a:ext>
            </a:extLst>
          </p:cNvPr>
          <p:cNvSpPr/>
          <p:nvPr/>
        </p:nvSpPr>
        <p:spPr>
          <a:xfrm>
            <a:off x="5946775" y="2997200"/>
            <a:ext cx="1854200" cy="1854200"/>
          </a:xfrm>
          <a:prstGeom prst="ellipse">
            <a:avLst/>
          </a:prstGeom>
          <a:solidFill>
            <a:schemeClr val="accent6">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C7542745-D7E2-4209-9E6C-2C0067E1BD06}"/>
              </a:ext>
            </a:extLst>
          </p:cNvPr>
          <p:cNvSpPr txBox="1"/>
          <p:nvPr/>
        </p:nvSpPr>
        <p:spPr>
          <a:xfrm>
            <a:off x="419100" y="2790190"/>
            <a:ext cx="3644900" cy="584775"/>
          </a:xfrm>
          <a:prstGeom prst="rect">
            <a:avLst/>
          </a:prstGeom>
          <a:noFill/>
        </p:spPr>
        <p:txBody>
          <a:bodyPr wrap="square" rtlCol="0">
            <a:spAutoFit/>
          </a:bodyPr>
          <a:lstStyle/>
          <a:p>
            <a:pPr algn="ctr"/>
            <a:r>
              <a:rPr lang="zh-CN" altLang="en-US" sz="1600" dirty="0" smtClean="0">
                <a:solidFill>
                  <a:schemeClr val="accent6"/>
                </a:solidFill>
                <a:sym typeface="+mn-ea"/>
              </a:rPr>
              <a:t>古时以“平、上、去、入”记棋谱，将棋盘分为四块，方便描述。</a:t>
            </a:r>
            <a:endParaRPr lang="zh-CN" altLang="en-US" sz="1600" dirty="0">
              <a:solidFill>
                <a:schemeClr val="accent6"/>
              </a:solidFill>
              <a:sym typeface="+mn-ea"/>
            </a:endParaRPr>
          </a:p>
        </p:txBody>
      </p:sp>
      <p:sp>
        <p:nvSpPr>
          <p:cNvPr id="14" name="文本框 13">
            <a:extLst>
              <a:ext uri="{FF2B5EF4-FFF2-40B4-BE49-F238E27FC236}">
                <a16:creationId xmlns:a16="http://schemas.microsoft.com/office/drawing/2014/main" id="{0341EB54-ED0A-4017-BDA2-436D8F46FB25}"/>
              </a:ext>
            </a:extLst>
          </p:cNvPr>
          <p:cNvSpPr txBox="1"/>
          <p:nvPr/>
        </p:nvSpPr>
        <p:spPr>
          <a:xfrm>
            <a:off x="8131174" y="2790190"/>
            <a:ext cx="3644900" cy="584775"/>
          </a:xfrm>
          <a:prstGeom prst="rect">
            <a:avLst/>
          </a:prstGeom>
          <a:noFill/>
        </p:spPr>
        <p:txBody>
          <a:bodyPr wrap="square" rtlCol="0">
            <a:spAutoFit/>
          </a:bodyPr>
          <a:lstStyle/>
          <a:p>
            <a:pPr algn="ctr"/>
            <a:r>
              <a:rPr lang="zh-CN" altLang="en-US" sz="1600" dirty="0" smtClean="0">
                <a:solidFill>
                  <a:schemeClr val="accent6"/>
                </a:solidFill>
                <a:sym typeface="+mn-ea"/>
              </a:rPr>
              <a:t>可以模仿棋盘设置坐标系，将棋盘坐标用</a:t>
            </a:r>
            <a:r>
              <a:rPr lang="en-US" altLang="zh-CN" sz="1600" dirty="0" smtClean="0">
                <a:solidFill>
                  <a:schemeClr val="accent6"/>
                </a:solidFill>
                <a:sym typeface="+mn-ea"/>
              </a:rPr>
              <a:t>9</a:t>
            </a:r>
            <a:r>
              <a:rPr lang="zh-CN" altLang="en-US" sz="1600" dirty="0" smtClean="0">
                <a:solidFill>
                  <a:schemeClr val="accent6"/>
                </a:solidFill>
                <a:sym typeface="+mn-ea"/>
              </a:rPr>
              <a:t>以内数字表示。多次输入确定坐标。</a:t>
            </a:r>
            <a:endParaRPr lang="zh-CN" altLang="en-US" sz="1600" dirty="0">
              <a:solidFill>
                <a:schemeClr val="accent6"/>
              </a:solidFill>
              <a:sym typeface="+mn-ea"/>
            </a:endParaRPr>
          </a:p>
        </p:txBody>
      </p:sp>
      <p:sp>
        <p:nvSpPr>
          <p:cNvPr id="17" name="文本框 16">
            <a:extLst>
              <a:ext uri="{FF2B5EF4-FFF2-40B4-BE49-F238E27FC236}">
                <a16:creationId xmlns:a16="http://schemas.microsoft.com/office/drawing/2014/main" id="{B556C64A-4283-446B-BB99-445A3BB9DB98}"/>
              </a:ext>
            </a:extLst>
          </p:cNvPr>
          <p:cNvSpPr txBox="1"/>
          <p:nvPr/>
        </p:nvSpPr>
        <p:spPr>
          <a:xfrm>
            <a:off x="1841500" y="5622826"/>
            <a:ext cx="8777288" cy="338554"/>
          </a:xfrm>
          <a:prstGeom prst="rect">
            <a:avLst/>
          </a:prstGeom>
          <a:noFill/>
        </p:spPr>
        <p:txBody>
          <a:bodyPr wrap="square" rtlCol="0">
            <a:spAutoFit/>
          </a:bodyPr>
          <a:lstStyle/>
          <a:p>
            <a:pPr algn="ctr"/>
            <a:r>
              <a:rPr lang="zh-CN" altLang="en-US" sz="1600" dirty="0">
                <a:solidFill>
                  <a:schemeClr val="accent6"/>
                </a:solidFill>
                <a:sym typeface="+mn-ea"/>
              </a:rPr>
              <a:t>矩阵</a:t>
            </a:r>
            <a:r>
              <a:rPr lang="zh-CN" altLang="en-US" sz="1600" dirty="0" smtClean="0">
                <a:solidFill>
                  <a:schemeClr val="accent6"/>
                </a:solidFill>
                <a:sym typeface="+mn-ea"/>
              </a:rPr>
              <a:t>键盘并不灵敏，此类小游戏进行较缓，硬件并不影响。</a:t>
            </a:r>
            <a:endParaRPr lang="zh-CN" altLang="en-US" sz="1600" dirty="0">
              <a:solidFill>
                <a:schemeClr val="accent6"/>
              </a:solidFill>
              <a:sym typeface="+mn-ea"/>
            </a:endParaRPr>
          </a:p>
        </p:txBody>
      </p:sp>
    </p:spTree>
    <p:extLst>
      <p:ext uri="{BB962C8B-B14F-4D97-AF65-F5344CB8AC3E}">
        <p14:creationId xmlns:p14="http://schemas.microsoft.com/office/powerpoint/2010/main" val="13000870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6"/>
        </a:solidFill>
        <a:effectLst/>
      </p:bgPr>
    </p:bg>
    <p:spTree>
      <p:nvGrpSpPr>
        <p:cNvPr id="1" name=""/>
        <p:cNvGrpSpPr/>
        <p:nvPr/>
      </p:nvGrpSpPr>
      <p:grpSpPr>
        <a:xfrm>
          <a:off x="0" y="0"/>
          <a:ext cx="0" cy="0"/>
          <a:chOff x="0" y="0"/>
          <a:chExt cx="0" cy="0"/>
        </a:xfrm>
      </p:grpSpPr>
      <p:sp>
        <p:nvSpPr>
          <p:cNvPr id="4" name="对角圆角矩形 3"/>
          <p:cNvSpPr/>
          <p:nvPr/>
        </p:nvSpPr>
        <p:spPr>
          <a:xfrm>
            <a:off x="260350" y="330200"/>
            <a:ext cx="11671300" cy="6197600"/>
          </a:xfrm>
          <a:prstGeom prst="round2DiagRect">
            <a:avLst>
              <a:gd name="adj1" fmla="val 4989"/>
              <a:gd name="adj2" fmla="val 0"/>
            </a:avLst>
          </a:prstGeom>
          <a:solidFill>
            <a:schemeClr val="bg1"/>
          </a:solidFill>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pic>
        <p:nvPicPr>
          <p:cNvPr id="2" name="图片 1" descr="A000220150318F63PPIC"/>
          <p:cNvPicPr>
            <a:picLocks noChangeAspect="1"/>
          </p:cNvPicPr>
          <p:nvPr/>
        </p:nvPicPr>
        <p:blipFill>
          <a:blip r:embed="rId2"/>
          <a:stretch>
            <a:fillRect/>
          </a:stretch>
        </p:blipFill>
        <p:spPr>
          <a:xfrm>
            <a:off x="1407795" y="2154555"/>
            <a:ext cx="1883410" cy="2548890"/>
          </a:xfrm>
          <a:prstGeom prst="rect">
            <a:avLst/>
          </a:prstGeom>
        </p:spPr>
      </p:pic>
      <p:sp>
        <p:nvSpPr>
          <p:cNvPr id="5" name="文本框 4"/>
          <p:cNvSpPr txBox="1"/>
          <p:nvPr/>
        </p:nvSpPr>
        <p:spPr>
          <a:xfrm>
            <a:off x="4993640" y="3186112"/>
            <a:ext cx="5175250" cy="460375"/>
          </a:xfrm>
          <a:prstGeom prst="rect">
            <a:avLst/>
          </a:prstGeom>
          <a:noFill/>
        </p:spPr>
        <p:txBody>
          <a:bodyPr wrap="square" rtlCol="0">
            <a:spAutoFit/>
          </a:bodyPr>
          <a:lstStyle/>
          <a:p>
            <a:pPr algn="l"/>
            <a:r>
              <a:rPr lang="zh-CN" altLang="en-US" sz="2400" b="1" dirty="0" smtClean="0">
                <a:solidFill>
                  <a:schemeClr val="accent6"/>
                </a:solidFill>
              </a:rPr>
              <a:t>制作过程</a:t>
            </a:r>
            <a:endParaRPr lang="zh-CN" altLang="en-US" sz="2400" b="1" dirty="0">
              <a:solidFill>
                <a:schemeClr val="accent6"/>
              </a:solidFill>
            </a:endParaRPr>
          </a:p>
        </p:txBody>
      </p:sp>
      <p:sp>
        <p:nvSpPr>
          <p:cNvPr id="3" name="对角圆角矩形 2"/>
          <p:cNvSpPr/>
          <p:nvPr/>
        </p:nvSpPr>
        <p:spPr>
          <a:xfrm>
            <a:off x="3456305" y="3035300"/>
            <a:ext cx="1372235" cy="762000"/>
          </a:xfrm>
          <a:prstGeom prst="round2DiagRect">
            <a:avLst>
              <a:gd name="adj1" fmla="val 26000"/>
              <a:gd name="adj2" fmla="val 0"/>
            </a:avLst>
          </a:prstGeom>
          <a:solidFill>
            <a:schemeClr val="accent6"/>
          </a:solidFill>
        </p:spPr>
        <p:style>
          <a:lnRef idx="0">
            <a:schemeClr val="accent1"/>
          </a:lnRef>
          <a:fillRef idx="3">
            <a:schemeClr val="accent1"/>
          </a:fillRef>
          <a:effectRef idx="3">
            <a:schemeClr val="accent1"/>
          </a:effectRef>
          <a:fontRef idx="minor">
            <a:schemeClr val="lt1"/>
          </a:fontRef>
        </p:style>
        <p:txBody>
          <a:bodyPr rtlCol="0" anchor="ctr"/>
          <a:lstStyle/>
          <a:p>
            <a:pPr algn="ctr"/>
            <a:r>
              <a:rPr lang="zh-CN" altLang="en-US" sz="2000" b="1" dirty="0"/>
              <a:t>第三部分</a:t>
            </a:r>
          </a:p>
        </p:txBody>
      </p:sp>
    </p:spTree>
    <p:extLst>
      <p:ext uri="{BB962C8B-B14F-4D97-AF65-F5344CB8AC3E}">
        <p14:creationId xmlns:p14="http://schemas.microsoft.com/office/powerpoint/2010/main" val="1123806616"/>
      </p:ext>
    </p:extLst>
  </p:cSld>
  <p:clrMapOvr>
    <a:masterClrMapping/>
  </p:clrMapOvr>
</p:sld>
</file>

<file path=ppt/theme/theme1.xml><?xml version="1.0" encoding="utf-8"?>
<a:theme xmlns:a="http://schemas.openxmlformats.org/drawingml/2006/main" name="Office 主题">
  <a:themeElements>
    <a:clrScheme name="角度">
      <a:dk1>
        <a:srgbClr val="000000"/>
      </a:dk1>
      <a:lt1>
        <a:srgbClr val="FFFFFF"/>
      </a:lt1>
      <a:dk2>
        <a:srgbClr val="434342"/>
      </a:dk2>
      <a:lt2>
        <a:srgbClr val="CDD7D9"/>
      </a:lt2>
      <a:accent1>
        <a:srgbClr val="797B7E"/>
      </a:accent1>
      <a:accent2>
        <a:srgbClr val="F96A1B"/>
      </a:accent2>
      <a:accent3>
        <a:srgbClr val="08A1D9"/>
      </a:accent3>
      <a:accent4>
        <a:srgbClr val="7C984A"/>
      </a:accent4>
      <a:accent5>
        <a:srgbClr val="C2AD8D"/>
      </a:accent5>
      <a:accent6>
        <a:srgbClr val="506E94"/>
      </a:accent6>
      <a:hlink>
        <a:srgbClr val="5F5F5F"/>
      </a:hlink>
      <a:folHlink>
        <a:srgbClr val="969696"/>
      </a:folHlink>
    </a:clrScheme>
    <a:fontScheme name="视点">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183</TotalTime>
  <Words>719</Words>
  <Application>Microsoft Office PowerPoint</Application>
  <PresentationFormat>宽屏</PresentationFormat>
  <Paragraphs>111</Paragraphs>
  <Slides>21</Slides>
  <Notes>0</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21</vt:i4>
      </vt:variant>
    </vt:vector>
  </HeadingPairs>
  <TitlesOfParts>
    <vt:vector size="27" baseType="lpstr">
      <vt:lpstr>宋体</vt:lpstr>
      <vt:lpstr>微软雅黑</vt:lpstr>
      <vt:lpstr>Arial</vt:lpstr>
      <vt:lpstr>Calibri</vt:lpstr>
      <vt:lpstr>Verdana</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落 花</dc:creator>
  <cp:lastModifiedBy>落 花</cp:lastModifiedBy>
  <cp:revision>15</cp:revision>
  <dcterms:created xsi:type="dcterms:W3CDTF">2018-07-07T07:30:44Z</dcterms:created>
  <dcterms:modified xsi:type="dcterms:W3CDTF">2018-07-07T10:34:39Z</dcterms:modified>
</cp:coreProperties>
</file>

<file path=docProps/thumbnail.jpeg>
</file>